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294" r:id="rId9"/>
    <p:sldId id="295" r:id="rId10"/>
    <p:sldId id="283" r:id="rId11"/>
    <p:sldId id="297" r:id="rId12"/>
    <p:sldId id="284" r:id="rId13"/>
    <p:sldId id="296" r:id="rId14"/>
    <p:sldId id="286" r:id="rId15"/>
  </p:sldIdLst>
  <p:sldSz cx="9144000" cy="6858000" type="screen4x3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ng, Kelly C." initials="KKC" lastIdx="3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7975" autoAdjust="0"/>
    <p:restoredTop sz="89161" autoAdjust="0"/>
  </p:normalViewPr>
  <p:slideViewPr>
    <p:cSldViewPr>
      <p:cViewPr varScale="1">
        <p:scale>
          <a:sx n="104" d="100"/>
          <a:sy n="104" d="100"/>
        </p:scale>
        <p:origin x="25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102"/>
      </p:cViewPr>
      <p:guideLst>
        <p:guide orient="horz" pos="2905"/>
        <p:guide pos="21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bmr-file01-srv\Groups\Kelly\Council%20Hearings\FY16\Nadine%20Slid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bmr-file01-srv\Groups\Kelly\Council%20Hearings\FY16\Slide%2015%20Expenditure%20SurplusDeficit%20Slid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0783254484042"/>
          <c:y val="0.15827076962471623"/>
          <c:w val="0.87294938132733413"/>
          <c:h val="0.4678761514553721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_(\$* #,##0.0_);_(\$* \(#,##0.0\);_(\$* &quot;-&quot;?_);_(@_)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Year'!$D$265:$D$274</c:f>
            </c:numRef>
          </c:val>
        </c:ser>
        <c:ser>
          <c:idx val="1"/>
          <c:order val="1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Year'!$E$265:$E$274</c:f>
            </c:numRef>
          </c:val>
        </c:ser>
        <c:ser>
          <c:idx val="2"/>
          <c:order val="2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Year'!$F$265:$F$274</c:f>
            </c:numRef>
          </c:val>
        </c:ser>
        <c:ser>
          <c:idx val="3"/>
          <c:order val="3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Year'!$G$265:$G$274</c:f>
            </c:numRef>
          </c:val>
        </c:ser>
        <c:ser>
          <c:idx val="4"/>
          <c:order val="4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Year'!$H$265:$H$274</c:f>
              <c:numCache>
                <c:formatCode>#,##0_);\(#,##0\)</c:formatCode>
                <c:ptCount val="7"/>
              </c:numCache>
            </c:numRef>
          </c:val>
        </c:ser>
        <c:ser>
          <c:idx val="5"/>
          <c:order val="5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Year'!$I$265:$I$274</c:f>
            </c:numRef>
          </c:val>
        </c:ser>
        <c:ser>
          <c:idx val="6"/>
          <c:order val="6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Year'!$J$265:$J$274</c:f>
            </c:numRef>
          </c:val>
        </c:ser>
        <c:ser>
          <c:idx val="7"/>
          <c:order val="7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Year'!$K$265:$K$274</c:f>
            </c:numRef>
          </c:val>
        </c:ser>
        <c:ser>
          <c:idx val="8"/>
          <c:order val="8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Year'!$L$265:$L$274</c:f>
            </c:numRef>
          </c:val>
        </c:ser>
        <c:ser>
          <c:idx val="9"/>
          <c:order val="9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Year'!$M$265:$M$274</c:f>
            </c:numRef>
          </c:val>
        </c:ser>
        <c:ser>
          <c:idx val="10"/>
          <c:order val="10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Year'!$N$265:$N$274</c:f>
            </c:numRef>
          </c:val>
        </c:ser>
        <c:ser>
          <c:idx val="11"/>
          <c:order val="11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Year'!$O$265:$O$274</c:f>
            </c:numRef>
          </c:val>
        </c:ser>
        <c:ser>
          <c:idx val="12"/>
          <c:order val="12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Year'!$P$265:$P$274</c:f>
            </c:numRef>
          </c:val>
        </c:ser>
        <c:ser>
          <c:idx val="13"/>
          <c:order val="13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Year'!$Q$265:$Q$274</c:f>
            </c:numRef>
          </c:val>
        </c:ser>
        <c:ser>
          <c:idx val="14"/>
          <c:order val="14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Year'!$R$265:$R$274</c:f>
            </c:numRef>
          </c:val>
        </c:ser>
        <c:ser>
          <c:idx val="15"/>
          <c:order val="15"/>
          <c:invertIfNegative val="0"/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Year'!$S$265:$S$274</c:f>
              <c:numCache>
                <c:formatCode>#,##0_);\(#,##0\)</c:formatCode>
                <c:ptCount val="7"/>
              </c:numCache>
            </c:numRef>
          </c:val>
        </c:ser>
        <c:ser>
          <c:idx val="16"/>
          <c:order val="16"/>
          <c:spPr>
            <a:solidFill>
              <a:srgbClr val="1F497D">
                <a:lumMod val="60000"/>
                <a:lumOff val="4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&quot;$&quot;#,##0.0_);[Red]\(&quot;$&quot;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'FY 2016 Mid Year'!$C$265:$C$274</c:f>
              <c:strCache>
                <c:ptCount val="7"/>
                <c:pt idx="0">
                  <c:v>Real Property</c:v>
                </c:pt>
                <c:pt idx="1">
                  <c:v>Other Property Tax Credits</c:v>
                </c:pt>
                <c:pt idx="2">
                  <c:v>Traffic Cameras</c:v>
                </c:pt>
                <c:pt idx="3">
                  <c:v>Taxi Cab Excise tax</c:v>
                </c:pt>
                <c:pt idx="4">
                  <c:v>Rental of City Property</c:v>
                </c:pt>
                <c:pt idx="5">
                  <c:v>Billboard Tax</c:v>
                </c:pt>
                <c:pt idx="6">
                  <c:v>Income Tax</c:v>
                </c:pt>
              </c:strCache>
            </c:strRef>
          </c:cat>
          <c:val>
            <c:numRef>
              <c:f>'FY 2016 Mid Year'!$T$265:$T$274</c:f>
              <c:numCache>
                <c:formatCode>#,##0_);\(#,##0\)</c:formatCode>
                <c:ptCount val="7"/>
                <c:pt idx="0">
                  <c:v>-15335005</c:v>
                </c:pt>
                <c:pt idx="1">
                  <c:v>-4737877.3800000008</c:v>
                </c:pt>
                <c:pt idx="2">
                  <c:v>-4452075</c:v>
                </c:pt>
                <c:pt idx="3">
                  <c:v>-1222072</c:v>
                </c:pt>
                <c:pt idx="4">
                  <c:v>1942565</c:v>
                </c:pt>
                <c:pt idx="5">
                  <c:v>3000000</c:v>
                </c:pt>
                <c:pt idx="6">
                  <c:v>25097939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302571824"/>
        <c:axId val="302568464"/>
      </c:barChart>
      <c:catAx>
        <c:axId val="30257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2568464"/>
        <c:crosses val="autoZero"/>
        <c:auto val="0"/>
        <c:lblAlgn val="ctr"/>
        <c:lblOffset val="100"/>
        <c:noMultiLvlLbl val="0"/>
      </c:catAx>
      <c:valAx>
        <c:axId val="302568464"/>
        <c:scaling>
          <c:orientation val="minMax"/>
          <c:min val="-3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2571824"/>
        <c:crosses val="autoZero"/>
        <c:crossBetween val="between"/>
        <c:dispUnits>
          <c:builtInUnit val="millions"/>
          <c:dispUnitsLbl>
            <c:layout/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'Slide 4'!$B$3:$B$9</c:f>
              <c:strCache>
                <c:ptCount val="6"/>
                <c:pt idx="0">
                  <c:v>Transportation</c:v>
                </c:pt>
                <c:pt idx="1">
                  <c:v>Police</c:v>
                </c:pt>
                <c:pt idx="2">
                  <c:v>Fire</c:v>
                </c:pt>
                <c:pt idx="3">
                  <c:v>Human Resources</c:v>
                </c:pt>
                <c:pt idx="4">
                  <c:v>Health</c:v>
                </c:pt>
                <c:pt idx="5">
                  <c:v>Housing</c:v>
                </c:pt>
              </c:strCache>
            </c:strRef>
          </c:cat>
          <c:val>
            <c:numRef>
              <c:f>'Slide 4'!#REF!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spPr>
            <a:solidFill>
              <a:schemeClr val="accent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0.320473804695299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439018441872975E-3"/>
                  <c:y val="-0.20133497708668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3876849116503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32796441757442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3.8159165875748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360819083364705E-16"/>
                  <c:y val="-5.73227176382877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#,##0.0_);[Red]\(&quot;$&quot;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4'!$B$3:$B$9</c:f>
              <c:strCache>
                <c:ptCount val="6"/>
                <c:pt idx="0">
                  <c:v>Transportation</c:v>
                </c:pt>
                <c:pt idx="1">
                  <c:v>Police</c:v>
                </c:pt>
                <c:pt idx="2">
                  <c:v>Fire</c:v>
                </c:pt>
                <c:pt idx="3">
                  <c:v>Human Resources</c:v>
                </c:pt>
                <c:pt idx="4">
                  <c:v>Health</c:v>
                </c:pt>
                <c:pt idx="5">
                  <c:v>Housing</c:v>
                </c:pt>
              </c:strCache>
            </c:strRef>
          </c:cat>
          <c:val>
            <c:numRef>
              <c:f>'Slide 4'!$C$3:$C$9</c:f>
              <c:numCache>
                <c:formatCode>_("$"* #,##0.00_);_("$"* \(#,##0.00\);_("$"* "-"??_);_(@_)</c:formatCode>
                <c:ptCount val="6"/>
                <c:pt idx="0">
                  <c:v>-19618616</c:v>
                </c:pt>
                <c:pt idx="1">
                  <c:v>-11900000</c:v>
                </c:pt>
                <c:pt idx="2">
                  <c:v>-3200000</c:v>
                </c:pt>
                <c:pt idx="3">
                  <c:v>550000</c:v>
                </c:pt>
                <c:pt idx="4">
                  <c:v>700832</c:v>
                </c:pt>
                <c:pt idx="5">
                  <c:v>2208570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821664"/>
        <c:axId val="353810464"/>
      </c:barChart>
      <c:catAx>
        <c:axId val="35382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 anchor="b" anchorCtr="1"/>
          <a:lstStyle/>
          <a:p>
            <a:pPr>
              <a:defRPr b="0"/>
            </a:pPr>
            <a:endParaRPr lang="en-US"/>
          </a:p>
        </c:txPr>
        <c:crossAx val="353810464"/>
        <c:crosses val="autoZero"/>
        <c:auto val="0"/>
        <c:lblAlgn val="ctr"/>
        <c:lblOffset val="100"/>
        <c:noMultiLvlLbl val="0"/>
      </c:catAx>
      <c:valAx>
        <c:axId val="353810464"/>
        <c:scaling>
          <c:orientation val="minMax"/>
        </c:scaling>
        <c:delete val="0"/>
        <c:axPos val="l"/>
        <c:majorGridlines/>
        <c:numFmt formatCode="&quot;$&quot;#,##0.0_);[Red]\(&quot;$&quot;#,##0.0\)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en-US"/>
          </a:p>
        </c:txPr>
        <c:crossAx val="353821664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18850-76C5-44E5-82D7-416AC49FE95E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4B0D72-2EB0-487E-9ECF-54D3F0ADB1D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Short-Term</a:t>
          </a:r>
          <a:endParaRPr lang="en-US" sz="2000" b="1" dirty="0">
            <a:solidFill>
              <a:schemeClr val="tx2"/>
            </a:solidFill>
          </a:endParaRPr>
        </a:p>
      </dgm:t>
    </dgm:pt>
    <dgm:pt modelId="{CD720CF8-EDAB-4F9B-8727-8BDF5DE77F79}" type="parTrans" cxnId="{D4C56B57-CFF9-490A-8FDA-7A6736F8C71E}">
      <dgm:prSet/>
      <dgm:spPr/>
      <dgm:t>
        <a:bodyPr/>
        <a:lstStyle/>
        <a:p>
          <a:endParaRPr lang="en-US"/>
        </a:p>
      </dgm:t>
    </dgm:pt>
    <dgm:pt modelId="{74E00C88-05F0-4F1A-B462-ABAB2C944AE6}" type="sibTrans" cxnId="{D4C56B57-CFF9-490A-8FDA-7A6736F8C71E}">
      <dgm:prSet/>
      <dgm:spPr/>
      <dgm:t>
        <a:bodyPr/>
        <a:lstStyle/>
        <a:p>
          <a:endParaRPr lang="en-US"/>
        </a:p>
      </dgm:t>
    </dgm:pt>
    <dgm:pt modelId="{D7CAEE78-7A82-4CEB-BB83-F62DFC19956E}">
      <dgm:prSet phldrT="[Text]" custT="1"/>
      <dgm:spPr/>
      <dgm:t>
        <a:bodyPr/>
        <a:lstStyle/>
        <a:p>
          <a:r>
            <a:rPr lang="en-US" sz="1200" dirty="0" smtClean="0"/>
            <a:t>FPERS litigation ($30M+)</a:t>
          </a:r>
          <a:endParaRPr lang="en-US" sz="1200" dirty="0"/>
        </a:p>
      </dgm:t>
    </dgm:pt>
    <dgm:pt modelId="{49E61D82-C231-48B2-8F60-5CB5D477893E}" type="parTrans" cxnId="{DA1508BC-EF23-4E99-8C2E-FF190A1E09E4}">
      <dgm:prSet/>
      <dgm:spPr/>
      <dgm:t>
        <a:bodyPr/>
        <a:lstStyle/>
        <a:p>
          <a:endParaRPr lang="en-US"/>
        </a:p>
      </dgm:t>
    </dgm:pt>
    <dgm:pt modelId="{66828CE0-66D8-4121-BC0C-74F07EFAB70A}" type="sibTrans" cxnId="{DA1508BC-EF23-4E99-8C2E-FF190A1E09E4}">
      <dgm:prSet/>
      <dgm:spPr/>
      <dgm:t>
        <a:bodyPr/>
        <a:lstStyle/>
        <a:p>
          <a:endParaRPr lang="en-US"/>
        </a:p>
      </dgm:t>
    </dgm:pt>
    <dgm:pt modelId="{D62CFDFE-4522-4A05-A066-9689CBEE6A6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Mid-Term/Long-Term</a:t>
          </a:r>
          <a:endParaRPr lang="en-US" sz="2000" b="1" dirty="0">
            <a:solidFill>
              <a:schemeClr val="tx2"/>
            </a:solidFill>
          </a:endParaRPr>
        </a:p>
      </dgm:t>
    </dgm:pt>
    <dgm:pt modelId="{59BB70B3-56F2-418E-B052-F456ABA0D6C3}" type="parTrans" cxnId="{349B9A74-1BE2-4D09-9C87-A6FE7F5FEBA3}">
      <dgm:prSet/>
      <dgm:spPr/>
      <dgm:t>
        <a:bodyPr/>
        <a:lstStyle/>
        <a:p>
          <a:endParaRPr lang="en-US"/>
        </a:p>
      </dgm:t>
    </dgm:pt>
    <dgm:pt modelId="{A3E9F886-928A-4B40-B10B-A11B5926FD38}" type="sibTrans" cxnId="{349B9A74-1BE2-4D09-9C87-A6FE7F5FEBA3}">
      <dgm:prSet/>
      <dgm:spPr/>
      <dgm:t>
        <a:bodyPr/>
        <a:lstStyle/>
        <a:p>
          <a:endParaRPr lang="en-US"/>
        </a:p>
      </dgm:t>
    </dgm:pt>
    <dgm:pt modelId="{4A49E5DF-0F2E-427C-8BA4-EAB33919E6B6}">
      <dgm:prSet phldrT="[Text]" custT="1"/>
      <dgm:spPr/>
      <dgm:t>
        <a:bodyPr/>
        <a:lstStyle/>
        <a:p>
          <a:r>
            <a:rPr lang="en-US" sz="1200" dirty="0" smtClean="0"/>
            <a:t>Convention Center Hotel (up to 25% of Hotel Tax)</a:t>
          </a:r>
          <a:endParaRPr lang="en-US" sz="1200" b="1" dirty="0">
            <a:solidFill>
              <a:schemeClr val="tx2"/>
            </a:solidFill>
          </a:endParaRPr>
        </a:p>
      </dgm:t>
    </dgm:pt>
    <dgm:pt modelId="{8722230D-8A78-4170-A8C8-C8D34EB3998C}" type="parTrans" cxnId="{20022664-853B-4E3D-A08A-D4174D851279}">
      <dgm:prSet/>
      <dgm:spPr/>
      <dgm:t>
        <a:bodyPr/>
        <a:lstStyle/>
        <a:p>
          <a:endParaRPr lang="en-US"/>
        </a:p>
      </dgm:t>
    </dgm:pt>
    <dgm:pt modelId="{C8FAA1F3-0A84-4ABA-AC3D-0E761416A592}" type="sibTrans" cxnId="{20022664-853B-4E3D-A08A-D4174D851279}">
      <dgm:prSet/>
      <dgm:spPr/>
      <dgm:t>
        <a:bodyPr/>
        <a:lstStyle/>
        <a:p>
          <a:endParaRPr lang="en-US"/>
        </a:p>
      </dgm:t>
    </dgm:pt>
    <dgm:pt modelId="{A78B4DB2-0BF4-4399-AEA4-C59B76DCEC6A}">
      <dgm:prSet phldrT="[Text]" custT="1"/>
      <dgm:spPr/>
      <dgm:t>
        <a:bodyPr/>
        <a:lstStyle/>
        <a:p>
          <a:r>
            <a:rPr lang="en-US" sz="1200" dirty="0" smtClean="0"/>
            <a:t>Debt service for vacated schools ($10-20M)</a:t>
          </a:r>
          <a:endParaRPr lang="en-US" sz="1200" b="1" dirty="0">
            <a:solidFill>
              <a:schemeClr val="tx2"/>
            </a:solidFill>
          </a:endParaRPr>
        </a:p>
      </dgm:t>
    </dgm:pt>
    <dgm:pt modelId="{DC7AB3D8-1664-4612-AC94-7CDE019190CC}" type="parTrans" cxnId="{8FF825FA-A225-4CAF-815B-C0A01661C746}">
      <dgm:prSet/>
      <dgm:spPr/>
      <dgm:t>
        <a:bodyPr/>
        <a:lstStyle/>
        <a:p>
          <a:endParaRPr lang="en-US"/>
        </a:p>
      </dgm:t>
    </dgm:pt>
    <dgm:pt modelId="{9F2A0D69-BFC2-4FFC-BD4A-FFA1EE0453ED}" type="sibTrans" cxnId="{8FF825FA-A225-4CAF-815B-C0A01661C746}">
      <dgm:prSet/>
      <dgm:spPr/>
      <dgm:t>
        <a:bodyPr/>
        <a:lstStyle/>
        <a:p>
          <a:endParaRPr lang="en-US"/>
        </a:p>
      </dgm:t>
    </dgm:pt>
    <dgm:pt modelId="{4FEAFADE-BB4D-4514-ACBD-3461AA2D6BAE}">
      <dgm:prSet phldrT="[Text]" custT="1"/>
      <dgm:spPr/>
      <dgm:t>
        <a:bodyPr/>
        <a:lstStyle/>
        <a:p>
          <a:r>
            <a:rPr lang="en-US" sz="1200" dirty="0" smtClean="0"/>
            <a:t>Ten-Year Plan implementation (TBD)</a:t>
          </a:r>
          <a:endParaRPr lang="en-US" sz="1200" b="1" dirty="0">
            <a:solidFill>
              <a:schemeClr val="tx2"/>
            </a:solidFill>
          </a:endParaRPr>
        </a:p>
      </dgm:t>
    </dgm:pt>
    <dgm:pt modelId="{F6389D87-F1D3-4431-84F5-C79D32432F08}" type="parTrans" cxnId="{93FFB650-7C12-47A5-8DD5-1D4D6BACBC98}">
      <dgm:prSet/>
      <dgm:spPr/>
      <dgm:t>
        <a:bodyPr/>
        <a:lstStyle/>
        <a:p>
          <a:endParaRPr lang="en-US"/>
        </a:p>
      </dgm:t>
    </dgm:pt>
    <dgm:pt modelId="{AFA1C7A1-62BC-40AA-92C9-F1346418583C}" type="sibTrans" cxnId="{93FFB650-7C12-47A5-8DD5-1D4D6BACBC98}">
      <dgm:prSet/>
      <dgm:spPr/>
      <dgm:t>
        <a:bodyPr/>
        <a:lstStyle/>
        <a:p>
          <a:endParaRPr lang="en-US"/>
        </a:p>
      </dgm:t>
    </dgm:pt>
    <dgm:pt modelId="{A7EEDE62-8380-4976-9065-7A29C124A13C}">
      <dgm:prSet phldrT="[Text]" custT="1"/>
      <dgm:spPr/>
      <dgm:t>
        <a:bodyPr/>
        <a:lstStyle/>
        <a:p>
          <a:r>
            <a:rPr lang="en-US" sz="1200" dirty="0" smtClean="0"/>
            <a:t>Landfill costs (TBD)</a:t>
          </a:r>
          <a:endParaRPr lang="en-US" sz="1200" b="1" dirty="0">
            <a:solidFill>
              <a:schemeClr val="tx2"/>
            </a:solidFill>
          </a:endParaRPr>
        </a:p>
      </dgm:t>
    </dgm:pt>
    <dgm:pt modelId="{67119374-6618-4623-9F7A-03D4C292E68C}" type="parTrans" cxnId="{8D53ABBC-781A-4F07-8C07-AB1B201C6F6B}">
      <dgm:prSet/>
      <dgm:spPr/>
      <dgm:t>
        <a:bodyPr/>
        <a:lstStyle/>
        <a:p>
          <a:endParaRPr lang="en-US"/>
        </a:p>
      </dgm:t>
    </dgm:pt>
    <dgm:pt modelId="{A322DCB9-F9AE-406F-A266-BE6647A13D3F}" type="sibTrans" cxnId="{8D53ABBC-781A-4F07-8C07-AB1B201C6F6B}">
      <dgm:prSet/>
      <dgm:spPr/>
      <dgm:t>
        <a:bodyPr/>
        <a:lstStyle/>
        <a:p>
          <a:endParaRPr lang="en-US"/>
        </a:p>
      </dgm:t>
    </dgm:pt>
    <dgm:pt modelId="{93B3F1AA-7101-40B3-A360-D14F10F3A718}">
      <dgm:prSet custT="1"/>
      <dgm:spPr/>
      <dgm:t>
        <a:bodyPr/>
        <a:lstStyle/>
        <a:p>
          <a:r>
            <a:rPr lang="en-US" sz="1200" dirty="0" smtClean="0"/>
            <a:t>Grants Deficit ($62M)</a:t>
          </a:r>
          <a:endParaRPr lang="en-US" sz="1200" dirty="0"/>
        </a:p>
      </dgm:t>
    </dgm:pt>
    <dgm:pt modelId="{0AF68B45-AE1E-4E5F-992A-E0B2E8A980DB}" type="parTrans" cxnId="{1FDEBB82-C60F-4897-888D-1181BE2C1DDC}">
      <dgm:prSet/>
      <dgm:spPr/>
      <dgm:t>
        <a:bodyPr/>
        <a:lstStyle/>
        <a:p>
          <a:endParaRPr lang="en-US"/>
        </a:p>
      </dgm:t>
    </dgm:pt>
    <dgm:pt modelId="{92145197-E00B-4726-BF56-DE5472957B87}" type="sibTrans" cxnId="{1FDEBB82-C60F-4897-888D-1181BE2C1DDC}">
      <dgm:prSet/>
      <dgm:spPr/>
      <dgm:t>
        <a:bodyPr/>
        <a:lstStyle/>
        <a:p>
          <a:endParaRPr lang="en-US"/>
        </a:p>
      </dgm:t>
    </dgm:pt>
    <dgm:pt modelId="{9D9A60A9-BA6B-4DAA-A885-1B94CB7CF4F9}">
      <dgm:prSet phldrT="[Text]" custT="1"/>
      <dgm:spPr/>
      <dgm:t>
        <a:bodyPr/>
        <a:lstStyle/>
        <a:p>
          <a:r>
            <a:rPr lang="en-US" sz="1200" dirty="0" smtClean="0"/>
            <a:t>Teacher Pension Costs (if above normal cost in Fiscal 2017)</a:t>
          </a:r>
          <a:endParaRPr lang="en-US" sz="1200" dirty="0"/>
        </a:p>
      </dgm:t>
    </dgm:pt>
    <dgm:pt modelId="{62EF99AB-0A66-45AD-883E-EBA2848AD131}" type="parTrans" cxnId="{EF9E1F97-4FA9-49D8-81BE-7D4044C86A15}">
      <dgm:prSet/>
      <dgm:spPr/>
      <dgm:t>
        <a:bodyPr/>
        <a:lstStyle/>
        <a:p>
          <a:endParaRPr lang="en-US"/>
        </a:p>
      </dgm:t>
    </dgm:pt>
    <dgm:pt modelId="{0BC0E8C4-E902-4AC1-A29F-64F2ED220DD2}" type="sibTrans" cxnId="{EF9E1F97-4FA9-49D8-81BE-7D4044C86A15}">
      <dgm:prSet/>
      <dgm:spPr/>
      <dgm:t>
        <a:bodyPr/>
        <a:lstStyle/>
        <a:p>
          <a:endParaRPr lang="en-US"/>
        </a:p>
      </dgm:t>
    </dgm:pt>
    <dgm:pt modelId="{154892F3-516B-47EA-93E9-84FF64228624}">
      <dgm:prSet phldrT="[Text]" custT="1"/>
      <dgm:spPr/>
      <dgm:t>
        <a:bodyPr/>
        <a:lstStyle/>
        <a:p>
          <a:r>
            <a:rPr lang="en-US" sz="1200" b="0" dirty="0" smtClean="0">
              <a:solidFill>
                <a:schemeClr val="tx1"/>
              </a:solidFill>
            </a:rPr>
            <a:t>Risk Management (liability of $202M)</a:t>
          </a:r>
        </a:p>
      </dgm:t>
    </dgm:pt>
    <dgm:pt modelId="{489F2773-3640-491B-BA0D-5791960A0D23}" type="parTrans" cxnId="{7BFE7F2F-E2A9-4CCB-8C20-6532DE7336F7}">
      <dgm:prSet/>
      <dgm:spPr/>
      <dgm:t>
        <a:bodyPr/>
        <a:lstStyle/>
        <a:p>
          <a:endParaRPr lang="en-US"/>
        </a:p>
      </dgm:t>
    </dgm:pt>
    <dgm:pt modelId="{D6405DB7-6B38-43F8-974A-91552432F7EF}" type="sibTrans" cxnId="{7BFE7F2F-E2A9-4CCB-8C20-6532DE7336F7}">
      <dgm:prSet/>
      <dgm:spPr/>
      <dgm:t>
        <a:bodyPr/>
        <a:lstStyle/>
        <a:p>
          <a:endParaRPr lang="en-US"/>
        </a:p>
      </dgm:t>
    </dgm:pt>
    <dgm:pt modelId="{12028DD4-5BC6-4B32-AB38-5B37C916A106}">
      <dgm:prSet custT="1"/>
      <dgm:spPr/>
      <dgm:t>
        <a:bodyPr/>
        <a:lstStyle/>
        <a:p>
          <a:r>
            <a:rPr lang="en-US" sz="1200" dirty="0" smtClean="0"/>
            <a:t>State Budget Issues (TBD)</a:t>
          </a:r>
          <a:endParaRPr lang="en-US" sz="1200" b="0" dirty="0">
            <a:solidFill>
              <a:schemeClr val="tx1"/>
            </a:solidFill>
          </a:endParaRPr>
        </a:p>
      </dgm:t>
    </dgm:pt>
    <dgm:pt modelId="{212A8961-1D13-490E-87FD-7E4899C6B4B2}" type="parTrans" cxnId="{9E857CA9-75D4-498E-8528-6C5CB4B590BD}">
      <dgm:prSet/>
      <dgm:spPr/>
      <dgm:t>
        <a:bodyPr/>
        <a:lstStyle/>
        <a:p>
          <a:endParaRPr lang="en-US"/>
        </a:p>
      </dgm:t>
    </dgm:pt>
    <dgm:pt modelId="{AC4CE232-1CA9-4127-969E-FC08A0A552F7}" type="sibTrans" cxnId="{9E857CA9-75D4-498E-8528-6C5CB4B590BD}">
      <dgm:prSet/>
      <dgm:spPr/>
      <dgm:t>
        <a:bodyPr/>
        <a:lstStyle/>
        <a:p>
          <a:endParaRPr lang="en-US"/>
        </a:p>
      </dgm:t>
    </dgm:pt>
    <dgm:pt modelId="{747B6622-F177-4FC6-8827-83C7071C188C}">
      <dgm:prSet phldrT="[Text]" custT="1"/>
      <dgm:spPr/>
      <dgm:t>
        <a:bodyPr/>
        <a:lstStyle/>
        <a:p>
          <a:r>
            <a:rPr lang="en-US" sz="1200" b="0" smtClean="0">
              <a:solidFill>
                <a:schemeClr val="tx1"/>
              </a:solidFill>
            </a:rPr>
            <a:t>Department of Justice review (TBD)</a:t>
          </a:r>
          <a:endParaRPr lang="en-US" sz="1200" dirty="0"/>
        </a:p>
      </dgm:t>
    </dgm:pt>
    <dgm:pt modelId="{9D6152CA-5ED7-4F5D-8697-22A8EA9E1E6A}" type="parTrans" cxnId="{6B464908-3EE6-4F81-B23E-1FDEB17640DF}">
      <dgm:prSet/>
      <dgm:spPr/>
      <dgm:t>
        <a:bodyPr/>
        <a:lstStyle/>
        <a:p>
          <a:endParaRPr lang="en-US"/>
        </a:p>
      </dgm:t>
    </dgm:pt>
    <dgm:pt modelId="{13CC0909-B879-4A1A-A6AD-75E69E316C58}" type="sibTrans" cxnId="{6B464908-3EE6-4F81-B23E-1FDEB17640DF}">
      <dgm:prSet/>
      <dgm:spPr/>
      <dgm:t>
        <a:bodyPr/>
        <a:lstStyle/>
        <a:p>
          <a:endParaRPr lang="en-US"/>
        </a:p>
      </dgm:t>
    </dgm:pt>
    <dgm:pt modelId="{4B9B4483-421B-4F6D-B18B-C20D1DA32527}">
      <dgm:prSet phldrT="[Text]" custT="1"/>
      <dgm:spPr/>
      <dgm:t>
        <a:bodyPr/>
        <a:lstStyle/>
        <a:p>
          <a:r>
            <a:rPr lang="en-US" sz="1200" dirty="0" smtClean="0"/>
            <a:t>Traffic Cameras (TBD)</a:t>
          </a:r>
          <a:endParaRPr lang="en-US" sz="1200" b="1" dirty="0">
            <a:solidFill>
              <a:schemeClr val="tx2"/>
            </a:solidFill>
          </a:endParaRPr>
        </a:p>
      </dgm:t>
    </dgm:pt>
    <dgm:pt modelId="{340B944A-47EF-4781-9FA7-02456D38A513}" type="parTrans" cxnId="{AFAAE88D-3364-40AA-84D8-92BC0A799140}">
      <dgm:prSet/>
      <dgm:spPr/>
      <dgm:t>
        <a:bodyPr/>
        <a:lstStyle/>
        <a:p>
          <a:endParaRPr lang="en-US"/>
        </a:p>
      </dgm:t>
    </dgm:pt>
    <dgm:pt modelId="{A296FE89-9BDE-426A-9B39-6F614908D821}" type="sibTrans" cxnId="{AFAAE88D-3364-40AA-84D8-92BC0A799140}">
      <dgm:prSet/>
      <dgm:spPr/>
      <dgm:t>
        <a:bodyPr/>
        <a:lstStyle/>
        <a:p>
          <a:endParaRPr lang="en-US"/>
        </a:p>
      </dgm:t>
    </dgm:pt>
    <dgm:pt modelId="{F65A9239-2496-4E69-96B0-78AC54CAB095}" type="pres">
      <dgm:prSet presAssocID="{54118850-76C5-44E5-82D7-416AC49FE95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E777E2C-0DF9-487B-93E0-427CE1F1E8D7}" type="pres">
      <dgm:prSet presAssocID="{8B4B0D72-2EB0-487E-9ECF-54D3F0ADB1D5}" presName="root" presStyleCnt="0">
        <dgm:presLayoutVars>
          <dgm:chMax/>
          <dgm:chPref/>
        </dgm:presLayoutVars>
      </dgm:prSet>
      <dgm:spPr/>
    </dgm:pt>
    <dgm:pt modelId="{00320CD7-9ECC-49C4-B301-6648A7742ED3}" type="pres">
      <dgm:prSet presAssocID="{8B4B0D72-2EB0-487E-9ECF-54D3F0ADB1D5}" presName="rootComposite" presStyleCnt="0">
        <dgm:presLayoutVars/>
      </dgm:prSet>
      <dgm:spPr/>
    </dgm:pt>
    <dgm:pt modelId="{56BDD7D3-6BEB-4513-97BC-741F9B421F82}" type="pres">
      <dgm:prSet presAssocID="{8B4B0D72-2EB0-487E-9ECF-54D3F0ADB1D5}" presName="ParentAccent" presStyleLbl="alignNode1" presStyleIdx="0" presStyleCnt="2"/>
      <dgm:spPr/>
    </dgm:pt>
    <dgm:pt modelId="{B2D442AA-30C6-4733-A664-16F8D26A451A}" type="pres">
      <dgm:prSet presAssocID="{8B4B0D72-2EB0-487E-9ECF-54D3F0ADB1D5}" presName="ParentSmallAccent" presStyleLbl="fgAcc1" presStyleIdx="0" presStyleCnt="2"/>
      <dgm:spPr/>
    </dgm:pt>
    <dgm:pt modelId="{6BF842BE-EA39-4102-9727-72093E18C74E}" type="pres">
      <dgm:prSet presAssocID="{8B4B0D72-2EB0-487E-9ECF-54D3F0ADB1D5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EF817-B154-42A2-9734-E9A1119BE8EB}" type="pres">
      <dgm:prSet presAssocID="{8B4B0D72-2EB0-487E-9ECF-54D3F0ADB1D5}" presName="childShape" presStyleCnt="0">
        <dgm:presLayoutVars>
          <dgm:chMax val="0"/>
          <dgm:chPref val="0"/>
        </dgm:presLayoutVars>
      </dgm:prSet>
      <dgm:spPr/>
    </dgm:pt>
    <dgm:pt modelId="{B80AD167-850D-4EE3-B4B9-FF755582AF1B}" type="pres">
      <dgm:prSet presAssocID="{D7CAEE78-7A82-4CEB-BB83-F62DFC19956E}" presName="childComposite" presStyleCnt="0">
        <dgm:presLayoutVars>
          <dgm:chMax val="0"/>
          <dgm:chPref val="0"/>
        </dgm:presLayoutVars>
      </dgm:prSet>
      <dgm:spPr/>
    </dgm:pt>
    <dgm:pt modelId="{97D23C07-E0AE-47AC-811F-4CCAC723C76D}" type="pres">
      <dgm:prSet presAssocID="{D7CAEE78-7A82-4CEB-BB83-F62DFC19956E}" presName="ChildAccent" presStyleLbl="solidFgAcc1" presStyleIdx="0" presStyleCnt="11"/>
      <dgm:spPr/>
    </dgm:pt>
    <dgm:pt modelId="{1D63DB02-CBF3-4FCE-A55D-5A957C98C568}" type="pres">
      <dgm:prSet presAssocID="{D7CAEE78-7A82-4CEB-BB83-F62DFC19956E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BBDFA-7C79-4DA9-9E1D-8CB0A6E977FF}" type="pres">
      <dgm:prSet presAssocID="{9D9A60A9-BA6B-4DAA-A885-1B94CB7CF4F9}" presName="childComposite" presStyleCnt="0">
        <dgm:presLayoutVars>
          <dgm:chMax val="0"/>
          <dgm:chPref val="0"/>
        </dgm:presLayoutVars>
      </dgm:prSet>
      <dgm:spPr/>
    </dgm:pt>
    <dgm:pt modelId="{64942380-C83C-42AA-9A5D-1FF339DD6A8D}" type="pres">
      <dgm:prSet presAssocID="{9D9A60A9-BA6B-4DAA-A885-1B94CB7CF4F9}" presName="ChildAccent" presStyleLbl="solidFgAcc1" presStyleIdx="1" presStyleCnt="11"/>
      <dgm:spPr/>
    </dgm:pt>
    <dgm:pt modelId="{047385F8-B4DD-4C00-A152-A79847538A47}" type="pres">
      <dgm:prSet presAssocID="{9D9A60A9-BA6B-4DAA-A885-1B94CB7CF4F9}" presName="Child" presStyleLbl="revTx" presStyleIdx="2" presStyleCnt="13" custScaleY="1507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DDF26-B937-42D9-900B-70D07B45F2A6}" type="pres">
      <dgm:prSet presAssocID="{93B3F1AA-7101-40B3-A360-D14F10F3A718}" presName="childComposite" presStyleCnt="0">
        <dgm:presLayoutVars>
          <dgm:chMax val="0"/>
          <dgm:chPref val="0"/>
        </dgm:presLayoutVars>
      </dgm:prSet>
      <dgm:spPr/>
    </dgm:pt>
    <dgm:pt modelId="{C8B797F3-5B4C-4E98-9795-F9115453F275}" type="pres">
      <dgm:prSet presAssocID="{93B3F1AA-7101-40B3-A360-D14F10F3A718}" presName="ChildAccent" presStyleLbl="solidFgAcc1" presStyleIdx="2" presStyleCnt="11"/>
      <dgm:spPr/>
    </dgm:pt>
    <dgm:pt modelId="{FA9D7A5D-2163-4C47-B33A-662D39665E65}" type="pres">
      <dgm:prSet presAssocID="{93B3F1AA-7101-40B3-A360-D14F10F3A718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9AB40-77B7-4AEF-96F5-DBE86B11B45E}" type="pres">
      <dgm:prSet presAssocID="{747B6622-F177-4FC6-8827-83C7071C188C}" presName="childComposite" presStyleCnt="0">
        <dgm:presLayoutVars>
          <dgm:chMax val="0"/>
          <dgm:chPref val="0"/>
        </dgm:presLayoutVars>
      </dgm:prSet>
      <dgm:spPr/>
    </dgm:pt>
    <dgm:pt modelId="{FC96E64E-AA35-499F-B122-6D78F471949A}" type="pres">
      <dgm:prSet presAssocID="{747B6622-F177-4FC6-8827-83C7071C188C}" presName="ChildAccent" presStyleLbl="solidFgAcc1" presStyleIdx="3" presStyleCnt="11"/>
      <dgm:spPr/>
    </dgm:pt>
    <dgm:pt modelId="{7F6BF517-02FF-4F1F-A3C0-02A227494D97}" type="pres">
      <dgm:prSet presAssocID="{747B6622-F177-4FC6-8827-83C7071C188C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B7A52-4645-4DDD-9744-8EF6FE9796F7}" type="pres">
      <dgm:prSet presAssocID="{D62CFDFE-4522-4A05-A066-9689CBEE6A60}" presName="root" presStyleCnt="0">
        <dgm:presLayoutVars>
          <dgm:chMax/>
          <dgm:chPref/>
        </dgm:presLayoutVars>
      </dgm:prSet>
      <dgm:spPr/>
    </dgm:pt>
    <dgm:pt modelId="{2EF33DC0-D04F-4482-BDE2-2D955870B064}" type="pres">
      <dgm:prSet presAssocID="{D62CFDFE-4522-4A05-A066-9689CBEE6A60}" presName="rootComposite" presStyleCnt="0">
        <dgm:presLayoutVars/>
      </dgm:prSet>
      <dgm:spPr/>
    </dgm:pt>
    <dgm:pt modelId="{7743154A-6479-4A79-A210-FC9AC49240A8}" type="pres">
      <dgm:prSet presAssocID="{D62CFDFE-4522-4A05-A066-9689CBEE6A60}" presName="ParentAccent" presStyleLbl="alignNode1" presStyleIdx="1" presStyleCnt="2"/>
      <dgm:spPr/>
    </dgm:pt>
    <dgm:pt modelId="{8528A5F0-4153-4D73-B89E-E60C72CCA485}" type="pres">
      <dgm:prSet presAssocID="{D62CFDFE-4522-4A05-A066-9689CBEE6A60}" presName="ParentSmallAccent" presStyleLbl="fgAcc1" presStyleIdx="1" presStyleCnt="2"/>
      <dgm:spPr/>
    </dgm:pt>
    <dgm:pt modelId="{29AF374F-7E1B-4D98-9A8C-E0C43496B897}" type="pres">
      <dgm:prSet presAssocID="{D62CFDFE-4522-4A05-A066-9689CBEE6A60}" presName="Parent" presStyleLbl="revTx" presStyleIdx="5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B335-55DD-4057-9707-D75C80A36F16}" type="pres">
      <dgm:prSet presAssocID="{D62CFDFE-4522-4A05-A066-9689CBEE6A60}" presName="childShape" presStyleCnt="0">
        <dgm:presLayoutVars>
          <dgm:chMax val="0"/>
          <dgm:chPref val="0"/>
        </dgm:presLayoutVars>
      </dgm:prSet>
      <dgm:spPr/>
    </dgm:pt>
    <dgm:pt modelId="{AF15FD22-3B9E-46B8-AB5F-3081997378D5}" type="pres">
      <dgm:prSet presAssocID="{4A49E5DF-0F2E-427C-8BA4-EAB33919E6B6}" presName="childComposite" presStyleCnt="0">
        <dgm:presLayoutVars>
          <dgm:chMax val="0"/>
          <dgm:chPref val="0"/>
        </dgm:presLayoutVars>
      </dgm:prSet>
      <dgm:spPr/>
    </dgm:pt>
    <dgm:pt modelId="{0D877062-EE58-40FE-A637-2A15F75E3ED3}" type="pres">
      <dgm:prSet presAssocID="{4A49E5DF-0F2E-427C-8BA4-EAB33919E6B6}" presName="ChildAccent" presStyleLbl="solidFgAcc1" presStyleIdx="4" presStyleCnt="11"/>
      <dgm:spPr/>
    </dgm:pt>
    <dgm:pt modelId="{5A95FE72-61D4-404D-8892-66F6335D40B8}" type="pres">
      <dgm:prSet presAssocID="{4A49E5DF-0F2E-427C-8BA4-EAB33919E6B6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74995-26AA-4049-8EBB-26C48F9FDB5B}" type="pres">
      <dgm:prSet presAssocID="{A78B4DB2-0BF4-4399-AEA4-C59B76DCEC6A}" presName="childComposite" presStyleCnt="0">
        <dgm:presLayoutVars>
          <dgm:chMax val="0"/>
          <dgm:chPref val="0"/>
        </dgm:presLayoutVars>
      </dgm:prSet>
      <dgm:spPr/>
    </dgm:pt>
    <dgm:pt modelId="{FAB196E2-A2AA-4830-808E-A2C420D0A4AF}" type="pres">
      <dgm:prSet presAssocID="{A78B4DB2-0BF4-4399-AEA4-C59B76DCEC6A}" presName="ChildAccent" presStyleLbl="solidFgAcc1" presStyleIdx="5" presStyleCnt="11"/>
      <dgm:spPr/>
    </dgm:pt>
    <dgm:pt modelId="{F4B8BA2E-7446-4D95-AC04-6821E1F213D8}" type="pres">
      <dgm:prSet presAssocID="{A78B4DB2-0BF4-4399-AEA4-C59B76DCEC6A}" presName="Child" presStyleLbl="revTx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3F1B8-4301-411E-A083-B95B2F719767}" type="pres">
      <dgm:prSet presAssocID="{4FEAFADE-BB4D-4514-ACBD-3461AA2D6BAE}" presName="childComposite" presStyleCnt="0">
        <dgm:presLayoutVars>
          <dgm:chMax val="0"/>
          <dgm:chPref val="0"/>
        </dgm:presLayoutVars>
      </dgm:prSet>
      <dgm:spPr/>
    </dgm:pt>
    <dgm:pt modelId="{DD23EF0D-093D-4CB6-8AAF-EE863C8BD796}" type="pres">
      <dgm:prSet presAssocID="{4FEAFADE-BB4D-4514-ACBD-3461AA2D6BAE}" presName="ChildAccent" presStyleLbl="solidFgAcc1" presStyleIdx="6" presStyleCnt="11"/>
      <dgm:spPr/>
    </dgm:pt>
    <dgm:pt modelId="{46132E78-3FD5-4AE3-8F3B-F87510F49C32}" type="pres">
      <dgm:prSet presAssocID="{4FEAFADE-BB4D-4514-ACBD-3461AA2D6BAE}" presName="Child" presStyleLbl="revTx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0086A-FE0E-437C-86E3-D4B6CAD2920D}" type="pres">
      <dgm:prSet presAssocID="{4B9B4483-421B-4F6D-B18B-C20D1DA32527}" presName="childComposite" presStyleCnt="0">
        <dgm:presLayoutVars>
          <dgm:chMax val="0"/>
          <dgm:chPref val="0"/>
        </dgm:presLayoutVars>
      </dgm:prSet>
      <dgm:spPr/>
    </dgm:pt>
    <dgm:pt modelId="{36253056-C946-495E-81DB-07D1802024D0}" type="pres">
      <dgm:prSet presAssocID="{4B9B4483-421B-4F6D-B18B-C20D1DA32527}" presName="ChildAccent" presStyleLbl="solidFgAcc1" presStyleIdx="7" presStyleCnt="11"/>
      <dgm:spPr/>
    </dgm:pt>
    <dgm:pt modelId="{0356FBFB-26D7-4425-B57C-270A97CB722A}" type="pres">
      <dgm:prSet presAssocID="{4B9B4483-421B-4F6D-B18B-C20D1DA32527}" presName="Child" presStyleLbl="revTx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8C82F-C33F-49F1-A73D-A09173FBE888}" type="pres">
      <dgm:prSet presAssocID="{154892F3-516B-47EA-93E9-84FF64228624}" presName="childComposite" presStyleCnt="0">
        <dgm:presLayoutVars>
          <dgm:chMax val="0"/>
          <dgm:chPref val="0"/>
        </dgm:presLayoutVars>
      </dgm:prSet>
      <dgm:spPr/>
    </dgm:pt>
    <dgm:pt modelId="{95186FA4-26C2-471D-A32A-E4A76976DE04}" type="pres">
      <dgm:prSet presAssocID="{154892F3-516B-47EA-93E9-84FF64228624}" presName="ChildAccent" presStyleLbl="solidFgAcc1" presStyleIdx="8" presStyleCnt="11"/>
      <dgm:spPr/>
    </dgm:pt>
    <dgm:pt modelId="{965EA215-5D89-41F2-BE3C-41F3A33C7C15}" type="pres">
      <dgm:prSet presAssocID="{154892F3-516B-47EA-93E9-84FF64228624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9DDD7-C407-4EE3-9E63-CF15CD6AB492}" type="pres">
      <dgm:prSet presAssocID="{12028DD4-5BC6-4B32-AB38-5B37C916A106}" presName="childComposite" presStyleCnt="0">
        <dgm:presLayoutVars>
          <dgm:chMax val="0"/>
          <dgm:chPref val="0"/>
        </dgm:presLayoutVars>
      </dgm:prSet>
      <dgm:spPr/>
    </dgm:pt>
    <dgm:pt modelId="{FBAD54FF-94AA-4F7E-912B-C76F3D6D70D1}" type="pres">
      <dgm:prSet presAssocID="{12028DD4-5BC6-4B32-AB38-5B37C916A106}" presName="ChildAccent" presStyleLbl="solidFgAcc1" presStyleIdx="9" presStyleCnt="11"/>
      <dgm:spPr/>
    </dgm:pt>
    <dgm:pt modelId="{F60D1D0C-46EB-4309-9021-DD9F541501E5}" type="pres">
      <dgm:prSet presAssocID="{12028DD4-5BC6-4B32-AB38-5B37C916A106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F0895-EF80-48D7-A1CB-E5957A10F24B}" type="pres">
      <dgm:prSet presAssocID="{A7EEDE62-8380-4976-9065-7A29C124A13C}" presName="childComposite" presStyleCnt="0">
        <dgm:presLayoutVars>
          <dgm:chMax val="0"/>
          <dgm:chPref val="0"/>
        </dgm:presLayoutVars>
      </dgm:prSet>
      <dgm:spPr/>
    </dgm:pt>
    <dgm:pt modelId="{7066F80A-A207-4414-9CE3-2E70B0346641}" type="pres">
      <dgm:prSet presAssocID="{A7EEDE62-8380-4976-9065-7A29C124A13C}" presName="ChildAccent" presStyleLbl="solidFgAcc1" presStyleIdx="10" presStyleCnt="11"/>
      <dgm:spPr/>
    </dgm:pt>
    <dgm:pt modelId="{9821CF9A-FD5F-499C-8EA5-EBF07393795F}" type="pres">
      <dgm:prSet presAssocID="{A7EEDE62-8380-4976-9065-7A29C124A13C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D859C0-738E-4B06-BB84-8CA267D9820D}" type="presOf" srcId="{D7CAEE78-7A82-4CEB-BB83-F62DFC19956E}" destId="{1D63DB02-CBF3-4FCE-A55D-5A957C98C568}" srcOrd="0" destOrd="0" presId="urn:microsoft.com/office/officeart/2008/layout/SquareAccentList"/>
    <dgm:cxn modelId="{CD8EE562-A85B-4E0D-8DB9-FAA1A166BABB}" type="presOf" srcId="{12028DD4-5BC6-4B32-AB38-5B37C916A106}" destId="{F60D1D0C-46EB-4309-9021-DD9F541501E5}" srcOrd="0" destOrd="0" presId="urn:microsoft.com/office/officeart/2008/layout/SquareAccentList"/>
    <dgm:cxn modelId="{8FF825FA-A225-4CAF-815B-C0A01661C746}" srcId="{D62CFDFE-4522-4A05-A066-9689CBEE6A60}" destId="{A78B4DB2-0BF4-4399-AEA4-C59B76DCEC6A}" srcOrd="1" destOrd="0" parTransId="{DC7AB3D8-1664-4612-AC94-7CDE019190CC}" sibTransId="{9F2A0D69-BFC2-4FFC-BD4A-FFA1EE0453ED}"/>
    <dgm:cxn modelId="{E84DEE65-F734-4173-9BFC-BC7404268A48}" type="presOf" srcId="{4B9B4483-421B-4F6D-B18B-C20D1DA32527}" destId="{0356FBFB-26D7-4425-B57C-270A97CB722A}" srcOrd="0" destOrd="0" presId="urn:microsoft.com/office/officeart/2008/layout/SquareAccentList"/>
    <dgm:cxn modelId="{8D53ABBC-781A-4F07-8C07-AB1B201C6F6B}" srcId="{D62CFDFE-4522-4A05-A066-9689CBEE6A60}" destId="{A7EEDE62-8380-4976-9065-7A29C124A13C}" srcOrd="6" destOrd="0" parTransId="{67119374-6618-4623-9F7A-03D4C292E68C}" sibTransId="{A322DCB9-F9AE-406F-A266-BE6647A13D3F}"/>
    <dgm:cxn modelId="{349B9A74-1BE2-4D09-9C87-A6FE7F5FEBA3}" srcId="{54118850-76C5-44E5-82D7-416AC49FE95E}" destId="{D62CFDFE-4522-4A05-A066-9689CBEE6A60}" srcOrd="1" destOrd="0" parTransId="{59BB70B3-56F2-418E-B052-F456ABA0D6C3}" sibTransId="{A3E9F886-928A-4B40-B10B-A11B5926FD38}"/>
    <dgm:cxn modelId="{1FDEBB82-C60F-4897-888D-1181BE2C1DDC}" srcId="{8B4B0D72-2EB0-487E-9ECF-54D3F0ADB1D5}" destId="{93B3F1AA-7101-40B3-A360-D14F10F3A718}" srcOrd="2" destOrd="0" parTransId="{0AF68B45-AE1E-4E5F-992A-E0B2E8A980DB}" sibTransId="{92145197-E00B-4726-BF56-DE5472957B87}"/>
    <dgm:cxn modelId="{E6ABEC68-D004-45F7-9399-055B2DC8D8DE}" type="presOf" srcId="{93B3F1AA-7101-40B3-A360-D14F10F3A718}" destId="{FA9D7A5D-2163-4C47-B33A-662D39665E65}" srcOrd="0" destOrd="0" presId="urn:microsoft.com/office/officeart/2008/layout/SquareAccentList"/>
    <dgm:cxn modelId="{7BFE7F2F-E2A9-4CCB-8C20-6532DE7336F7}" srcId="{D62CFDFE-4522-4A05-A066-9689CBEE6A60}" destId="{154892F3-516B-47EA-93E9-84FF64228624}" srcOrd="4" destOrd="0" parTransId="{489F2773-3640-491B-BA0D-5791960A0D23}" sibTransId="{D6405DB7-6B38-43F8-974A-91552432F7EF}"/>
    <dgm:cxn modelId="{0F859DC9-6874-4B6C-AC23-CEB549E8C992}" type="presOf" srcId="{A78B4DB2-0BF4-4399-AEA4-C59B76DCEC6A}" destId="{F4B8BA2E-7446-4D95-AC04-6821E1F213D8}" srcOrd="0" destOrd="0" presId="urn:microsoft.com/office/officeart/2008/layout/SquareAccentList"/>
    <dgm:cxn modelId="{951B2831-0833-443C-88DD-0ABFBD9FFC7E}" type="presOf" srcId="{4FEAFADE-BB4D-4514-ACBD-3461AA2D6BAE}" destId="{46132E78-3FD5-4AE3-8F3B-F87510F49C32}" srcOrd="0" destOrd="0" presId="urn:microsoft.com/office/officeart/2008/layout/SquareAccentList"/>
    <dgm:cxn modelId="{93FFB650-7C12-47A5-8DD5-1D4D6BACBC98}" srcId="{D62CFDFE-4522-4A05-A066-9689CBEE6A60}" destId="{4FEAFADE-BB4D-4514-ACBD-3461AA2D6BAE}" srcOrd="2" destOrd="0" parTransId="{F6389D87-F1D3-4431-84F5-C79D32432F08}" sibTransId="{AFA1C7A1-62BC-40AA-92C9-F1346418583C}"/>
    <dgm:cxn modelId="{AB1FAFA2-6923-4A3D-9D29-4F0EB05F8909}" type="presOf" srcId="{9D9A60A9-BA6B-4DAA-A885-1B94CB7CF4F9}" destId="{047385F8-B4DD-4C00-A152-A79847538A47}" srcOrd="0" destOrd="0" presId="urn:microsoft.com/office/officeart/2008/layout/SquareAccentList"/>
    <dgm:cxn modelId="{6F7BA959-B19D-460E-90E1-25A98E680427}" type="presOf" srcId="{4A49E5DF-0F2E-427C-8BA4-EAB33919E6B6}" destId="{5A95FE72-61D4-404D-8892-66F6335D40B8}" srcOrd="0" destOrd="0" presId="urn:microsoft.com/office/officeart/2008/layout/SquareAccentList"/>
    <dgm:cxn modelId="{BA377ECF-E0CD-485D-A463-E489C2A7E86E}" type="presOf" srcId="{A7EEDE62-8380-4976-9065-7A29C124A13C}" destId="{9821CF9A-FD5F-499C-8EA5-EBF07393795F}" srcOrd="0" destOrd="0" presId="urn:microsoft.com/office/officeart/2008/layout/SquareAccentList"/>
    <dgm:cxn modelId="{A21AD2CE-69F8-48C7-B01E-23BF35713FE9}" type="presOf" srcId="{D62CFDFE-4522-4A05-A066-9689CBEE6A60}" destId="{29AF374F-7E1B-4D98-9A8C-E0C43496B897}" srcOrd="0" destOrd="0" presId="urn:microsoft.com/office/officeart/2008/layout/SquareAccentList"/>
    <dgm:cxn modelId="{EF9E1F97-4FA9-49D8-81BE-7D4044C86A15}" srcId="{8B4B0D72-2EB0-487E-9ECF-54D3F0ADB1D5}" destId="{9D9A60A9-BA6B-4DAA-A885-1B94CB7CF4F9}" srcOrd="1" destOrd="0" parTransId="{62EF99AB-0A66-45AD-883E-EBA2848AD131}" sibTransId="{0BC0E8C4-E902-4AC1-A29F-64F2ED220DD2}"/>
    <dgm:cxn modelId="{261A2131-29E6-4F5A-99CE-1538482261C5}" type="presOf" srcId="{154892F3-516B-47EA-93E9-84FF64228624}" destId="{965EA215-5D89-41F2-BE3C-41F3A33C7C15}" srcOrd="0" destOrd="0" presId="urn:microsoft.com/office/officeart/2008/layout/SquareAccentList"/>
    <dgm:cxn modelId="{D4C56B57-CFF9-490A-8FDA-7A6736F8C71E}" srcId="{54118850-76C5-44E5-82D7-416AC49FE95E}" destId="{8B4B0D72-2EB0-487E-9ECF-54D3F0ADB1D5}" srcOrd="0" destOrd="0" parTransId="{CD720CF8-EDAB-4F9B-8727-8BDF5DE77F79}" sibTransId="{74E00C88-05F0-4F1A-B462-ABAB2C944AE6}"/>
    <dgm:cxn modelId="{DA1508BC-EF23-4E99-8C2E-FF190A1E09E4}" srcId="{8B4B0D72-2EB0-487E-9ECF-54D3F0ADB1D5}" destId="{D7CAEE78-7A82-4CEB-BB83-F62DFC19956E}" srcOrd="0" destOrd="0" parTransId="{49E61D82-C231-48B2-8F60-5CB5D477893E}" sibTransId="{66828CE0-66D8-4121-BC0C-74F07EFAB70A}"/>
    <dgm:cxn modelId="{6B464908-3EE6-4F81-B23E-1FDEB17640DF}" srcId="{8B4B0D72-2EB0-487E-9ECF-54D3F0ADB1D5}" destId="{747B6622-F177-4FC6-8827-83C7071C188C}" srcOrd="3" destOrd="0" parTransId="{9D6152CA-5ED7-4F5D-8697-22A8EA9E1E6A}" sibTransId="{13CC0909-B879-4A1A-A6AD-75E69E316C58}"/>
    <dgm:cxn modelId="{3436E016-55EE-47D0-89E6-331AEA358D2F}" type="presOf" srcId="{8B4B0D72-2EB0-487E-9ECF-54D3F0ADB1D5}" destId="{6BF842BE-EA39-4102-9727-72093E18C74E}" srcOrd="0" destOrd="0" presId="urn:microsoft.com/office/officeart/2008/layout/SquareAccentList"/>
    <dgm:cxn modelId="{9E857CA9-75D4-498E-8528-6C5CB4B590BD}" srcId="{D62CFDFE-4522-4A05-A066-9689CBEE6A60}" destId="{12028DD4-5BC6-4B32-AB38-5B37C916A106}" srcOrd="5" destOrd="0" parTransId="{212A8961-1D13-490E-87FD-7E4899C6B4B2}" sibTransId="{AC4CE232-1CA9-4127-969E-FC08A0A552F7}"/>
    <dgm:cxn modelId="{4F1846F0-3C25-4A22-B1C6-AD8C9C0A4E55}" type="presOf" srcId="{747B6622-F177-4FC6-8827-83C7071C188C}" destId="{7F6BF517-02FF-4F1F-A3C0-02A227494D97}" srcOrd="0" destOrd="0" presId="urn:microsoft.com/office/officeart/2008/layout/SquareAccentList"/>
    <dgm:cxn modelId="{51FABCF6-0B15-42C3-A871-1D1E0190AC41}" type="presOf" srcId="{54118850-76C5-44E5-82D7-416AC49FE95E}" destId="{F65A9239-2496-4E69-96B0-78AC54CAB095}" srcOrd="0" destOrd="0" presId="urn:microsoft.com/office/officeart/2008/layout/SquareAccentList"/>
    <dgm:cxn modelId="{AFAAE88D-3364-40AA-84D8-92BC0A799140}" srcId="{D62CFDFE-4522-4A05-A066-9689CBEE6A60}" destId="{4B9B4483-421B-4F6D-B18B-C20D1DA32527}" srcOrd="3" destOrd="0" parTransId="{340B944A-47EF-4781-9FA7-02456D38A513}" sibTransId="{A296FE89-9BDE-426A-9B39-6F614908D821}"/>
    <dgm:cxn modelId="{20022664-853B-4E3D-A08A-D4174D851279}" srcId="{D62CFDFE-4522-4A05-A066-9689CBEE6A60}" destId="{4A49E5DF-0F2E-427C-8BA4-EAB33919E6B6}" srcOrd="0" destOrd="0" parTransId="{8722230D-8A78-4170-A8C8-C8D34EB3998C}" sibTransId="{C8FAA1F3-0A84-4ABA-AC3D-0E761416A592}"/>
    <dgm:cxn modelId="{4CB850FC-1228-4AFA-9031-4392DF2C7A91}" type="presParOf" srcId="{F65A9239-2496-4E69-96B0-78AC54CAB095}" destId="{BE777E2C-0DF9-487B-93E0-427CE1F1E8D7}" srcOrd="0" destOrd="0" presId="urn:microsoft.com/office/officeart/2008/layout/SquareAccentList"/>
    <dgm:cxn modelId="{88B0DB51-F104-4129-AF60-192252270AA0}" type="presParOf" srcId="{BE777E2C-0DF9-487B-93E0-427CE1F1E8D7}" destId="{00320CD7-9ECC-49C4-B301-6648A7742ED3}" srcOrd="0" destOrd="0" presId="urn:microsoft.com/office/officeart/2008/layout/SquareAccentList"/>
    <dgm:cxn modelId="{6C9C954D-911D-4467-886F-DC043222AFE9}" type="presParOf" srcId="{00320CD7-9ECC-49C4-B301-6648A7742ED3}" destId="{56BDD7D3-6BEB-4513-97BC-741F9B421F82}" srcOrd="0" destOrd="0" presId="urn:microsoft.com/office/officeart/2008/layout/SquareAccentList"/>
    <dgm:cxn modelId="{224C95CC-9415-49AC-A55B-0B5011514059}" type="presParOf" srcId="{00320CD7-9ECC-49C4-B301-6648A7742ED3}" destId="{B2D442AA-30C6-4733-A664-16F8D26A451A}" srcOrd="1" destOrd="0" presId="urn:microsoft.com/office/officeart/2008/layout/SquareAccentList"/>
    <dgm:cxn modelId="{36EA5241-9EA2-47B8-98F3-4EC34EFC5E85}" type="presParOf" srcId="{00320CD7-9ECC-49C4-B301-6648A7742ED3}" destId="{6BF842BE-EA39-4102-9727-72093E18C74E}" srcOrd="2" destOrd="0" presId="urn:microsoft.com/office/officeart/2008/layout/SquareAccentList"/>
    <dgm:cxn modelId="{7C03BEF9-D0C1-45A8-91FC-2278AE918C94}" type="presParOf" srcId="{BE777E2C-0DF9-487B-93E0-427CE1F1E8D7}" destId="{591EF817-B154-42A2-9734-E9A1119BE8EB}" srcOrd="1" destOrd="0" presId="urn:microsoft.com/office/officeart/2008/layout/SquareAccentList"/>
    <dgm:cxn modelId="{4D18E110-74E6-4F27-8429-DAEF8C8ABEFD}" type="presParOf" srcId="{591EF817-B154-42A2-9734-E9A1119BE8EB}" destId="{B80AD167-850D-4EE3-B4B9-FF755582AF1B}" srcOrd="0" destOrd="0" presId="urn:microsoft.com/office/officeart/2008/layout/SquareAccentList"/>
    <dgm:cxn modelId="{CA31B8C4-8D54-49C5-AA0F-4599A3CE4A22}" type="presParOf" srcId="{B80AD167-850D-4EE3-B4B9-FF755582AF1B}" destId="{97D23C07-E0AE-47AC-811F-4CCAC723C76D}" srcOrd="0" destOrd="0" presId="urn:microsoft.com/office/officeart/2008/layout/SquareAccentList"/>
    <dgm:cxn modelId="{F198D8E3-CAC9-44D6-8AE9-123749F2233A}" type="presParOf" srcId="{B80AD167-850D-4EE3-B4B9-FF755582AF1B}" destId="{1D63DB02-CBF3-4FCE-A55D-5A957C98C568}" srcOrd="1" destOrd="0" presId="urn:microsoft.com/office/officeart/2008/layout/SquareAccentList"/>
    <dgm:cxn modelId="{A8AD5D2D-0716-44D8-A247-3ADDAF4A5A47}" type="presParOf" srcId="{591EF817-B154-42A2-9734-E9A1119BE8EB}" destId="{C1EBBDFA-7C79-4DA9-9E1D-8CB0A6E977FF}" srcOrd="1" destOrd="0" presId="urn:microsoft.com/office/officeart/2008/layout/SquareAccentList"/>
    <dgm:cxn modelId="{43B19CA5-1AEC-455B-8D23-1E236A776596}" type="presParOf" srcId="{C1EBBDFA-7C79-4DA9-9E1D-8CB0A6E977FF}" destId="{64942380-C83C-42AA-9A5D-1FF339DD6A8D}" srcOrd="0" destOrd="0" presId="urn:microsoft.com/office/officeart/2008/layout/SquareAccentList"/>
    <dgm:cxn modelId="{2B194177-11EB-427A-BD47-1A5B9DC104C6}" type="presParOf" srcId="{C1EBBDFA-7C79-4DA9-9E1D-8CB0A6E977FF}" destId="{047385F8-B4DD-4C00-A152-A79847538A47}" srcOrd="1" destOrd="0" presId="urn:microsoft.com/office/officeart/2008/layout/SquareAccentList"/>
    <dgm:cxn modelId="{C1259086-9866-47DF-8FCA-026017FF18BE}" type="presParOf" srcId="{591EF817-B154-42A2-9734-E9A1119BE8EB}" destId="{CDADDF26-B937-42D9-900B-70D07B45F2A6}" srcOrd="2" destOrd="0" presId="urn:microsoft.com/office/officeart/2008/layout/SquareAccentList"/>
    <dgm:cxn modelId="{8F66551D-6C09-42AE-97AD-636F2B6ED763}" type="presParOf" srcId="{CDADDF26-B937-42D9-900B-70D07B45F2A6}" destId="{C8B797F3-5B4C-4E98-9795-F9115453F275}" srcOrd="0" destOrd="0" presId="urn:microsoft.com/office/officeart/2008/layout/SquareAccentList"/>
    <dgm:cxn modelId="{300599C5-492F-4DFC-9512-56DA09F0C091}" type="presParOf" srcId="{CDADDF26-B937-42D9-900B-70D07B45F2A6}" destId="{FA9D7A5D-2163-4C47-B33A-662D39665E65}" srcOrd="1" destOrd="0" presId="urn:microsoft.com/office/officeart/2008/layout/SquareAccentList"/>
    <dgm:cxn modelId="{4B808CFF-C3BD-4E72-9393-D67FE61106B2}" type="presParOf" srcId="{591EF817-B154-42A2-9734-E9A1119BE8EB}" destId="{79E9AB40-77B7-4AEF-96F5-DBE86B11B45E}" srcOrd="3" destOrd="0" presId="urn:microsoft.com/office/officeart/2008/layout/SquareAccentList"/>
    <dgm:cxn modelId="{A24B1C20-1D85-4748-BD56-B6D71A2BCB6E}" type="presParOf" srcId="{79E9AB40-77B7-4AEF-96F5-DBE86B11B45E}" destId="{FC96E64E-AA35-499F-B122-6D78F471949A}" srcOrd="0" destOrd="0" presId="urn:microsoft.com/office/officeart/2008/layout/SquareAccentList"/>
    <dgm:cxn modelId="{48BC1795-2C0E-4B38-8DA1-AF663852ACCE}" type="presParOf" srcId="{79E9AB40-77B7-4AEF-96F5-DBE86B11B45E}" destId="{7F6BF517-02FF-4F1F-A3C0-02A227494D97}" srcOrd="1" destOrd="0" presId="urn:microsoft.com/office/officeart/2008/layout/SquareAccentList"/>
    <dgm:cxn modelId="{C555A000-5C01-4649-B5D8-6ED516E02100}" type="presParOf" srcId="{F65A9239-2496-4E69-96B0-78AC54CAB095}" destId="{29DB7A52-4645-4DDD-9744-8EF6FE9796F7}" srcOrd="1" destOrd="0" presId="urn:microsoft.com/office/officeart/2008/layout/SquareAccentList"/>
    <dgm:cxn modelId="{E6091C69-EF70-4EA3-B264-FAD201BD942D}" type="presParOf" srcId="{29DB7A52-4645-4DDD-9744-8EF6FE9796F7}" destId="{2EF33DC0-D04F-4482-BDE2-2D955870B064}" srcOrd="0" destOrd="0" presId="urn:microsoft.com/office/officeart/2008/layout/SquareAccentList"/>
    <dgm:cxn modelId="{CFB887D2-43F3-4FA0-853B-3989869FFF5A}" type="presParOf" srcId="{2EF33DC0-D04F-4482-BDE2-2D955870B064}" destId="{7743154A-6479-4A79-A210-FC9AC49240A8}" srcOrd="0" destOrd="0" presId="urn:microsoft.com/office/officeart/2008/layout/SquareAccentList"/>
    <dgm:cxn modelId="{60867BA0-F344-413D-B59F-455077D752C2}" type="presParOf" srcId="{2EF33DC0-D04F-4482-BDE2-2D955870B064}" destId="{8528A5F0-4153-4D73-B89E-E60C72CCA485}" srcOrd="1" destOrd="0" presId="urn:microsoft.com/office/officeart/2008/layout/SquareAccentList"/>
    <dgm:cxn modelId="{89B03816-FEA7-448F-8A4C-87F55A0EF490}" type="presParOf" srcId="{2EF33DC0-D04F-4482-BDE2-2D955870B064}" destId="{29AF374F-7E1B-4D98-9A8C-E0C43496B897}" srcOrd="2" destOrd="0" presId="urn:microsoft.com/office/officeart/2008/layout/SquareAccentList"/>
    <dgm:cxn modelId="{95AB55EE-7E8A-4E3B-81ED-5BFA0E81F37B}" type="presParOf" srcId="{29DB7A52-4645-4DDD-9744-8EF6FE9796F7}" destId="{0AE7B335-55DD-4057-9707-D75C80A36F16}" srcOrd="1" destOrd="0" presId="urn:microsoft.com/office/officeart/2008/layout/SquareAccentList"/>
    <dgm:cxn modelId="{FAD12B00-84DE-4560-985B-302133843BDA}" type="presParOf" srcId="{0AE7B335-55DD-4057-9707-D75C80A36F16}" destId="{AF15FD22-3B9E-46B8-AB5F-3081997378D5}" srcOrd="0" destOrd="0" presId="urn:microsoft.com/office/officeart/2008/layout/SquareAccentList"/>
    <dgm:cxn modelId="{0080D8AF-1EEE-4BE5-82DA-4394EAAA315C}" type="presParOf" srcId="{AF15FD22-3B9E-46B8-AB5F-3081997378D5}" destId="{0D877062-EE58-40FE-A637-2A15F75E3ED3}" srcOrd="0" destOrd="0" presId="urn:microsoft.com/office/officeart/2008/layout/SquareAccentList"/>
    <dgm:cxn modelId="{4B7B9F18-18A7-4E34-AE30-84BC866EDAE2}" type="presParOf" srcId="{AF15FD22-3B9E-46B8-AB5F-3081997378D5}" destId="{5A95FE72-61D4-404D-8892-66F6335D40B8}" srcOrd="1" destOrd="0" presId="urn:microsoft.com/office/officeart/2008/layout/SquareAccentList"/>
    <dgm:cxn modelId="{4256847A-E47F-4E9B-917B-1F27003FC84B}" type="presParOf" srcId="{0AE7B335-55DD-4057-9707-D75C80A36F16}" destId="{5F974995-26AA-4049-8EBB-26C48F9FDB5B}" srcOrd="1" destOrd="0" presId="urn:microsoft.com/office/officeart/2008/layout/SquareAccentList"/>
    <dgm:cxn modelId="{0A8C6F5E-9C6A-44B3-9845-7BEFE5B0241C}" type="presParOf" srcId="{5F974995-26AA-4049-8EBB-26C48F9FDB5B}" destId="{FAB196E2-A2AA-4830-808E-A2C420D0A4AF}" srcOrd="0" destOrd="0" presId="urn:microsoft.com/office/officeart/2008/layout/SquareAccentList"/>
    <dgm:cxn modelId="{D4BE4C77-7407-4151-B9B8-54EC94EA89F5}" type="presParOf" srcId="{5F974995-26AA-4049-8EBB-26C48F9FDB5B}" destId="{F4B8BA2E-7446-4D95-AC04-6821E1F213D8}" srcOrd="1" destOrd="0" presId="urn:microsoft.com/office/officeart/2008/layout/SquareAccentList"/>
    <dgm:cxn modelId="{37F77A4C-F39D-4EFD-AE4C-E48734CADF8E}" type="presParOf" srcId="{0AE7B335-55DD-4057-9707-D75C80A36F16}" destId="{5953F1B8-4301-411E-A083-B95B2F719767}" srcOrd="2" destOrd="0" presId="urn:microsoft.com/office/officeart/2008/layout/SquareAccentList"/>
    <dgm:cxn modelId="{D6AC4915-1005-44F5-9C15-5539F8D00996}" type="presParOf" srcId="{5953F1B8-4301-411E-A083-B95B2F719767}" destId="{DD23EF0D-093D-4CB6-8AAF-EE863C8BD796}" srcOrd="0" destOrd="0" presId="urn:microsoft.com/office/officeart/2008/layout/SquareAccentList"/>
    <dgm:cxn modelId="{BB9D1B1F-D6BC-44EA-ADB8-B61F43B929DC}" type="presParOf" srcId="{5953F1B8-4301-411E-A083-B95B2F719767}" destId="{46132E78-3FD5-4AE3-8F3B-F87510F49C32}" srcOrd="1" destOrd="0" presId="urn:microsoft.com/office/officeart/2008/layout/SquareAccentList"/>
    <dgm:cxn modelId="{872F8481-6DBE-4F79-93BB-A3C89DE19D68}" type="presParOf" srcId="{0AE7B335-55DD-4057-9707-D75C80A36F16}" destId="{9300086A-FE0E-437C-86E3-D4B6CAD2920D}" srcOrd="3" destOrd="0" presId="urn:microsoft.com/office/officeart/2008/layout/SquareAccentList"/>
    <dgm:cxn modelId="{8F07ED40-0BA4-4856-A5A0-FB16BBB0150C}" type="presParOf" srcId="{9300086A-FE0E-437C-86E3-D4B6CAD2920D}" destId="{36253056-C946-495E-81DB-07D1802024D0}" srcOrd="0" destOrd="0" presId="urn:microsoft.com/office/officeart/2008/layout/SquareAccentList"/>
    <dgm:cxn modelId="{387F5F6C-3948-4ECD-967A-3EFBBB42A39D}" type="presParOf" srcId="{9300086A-FE0E-437C-86E3-D4B6CAD2920D}" destId="{0356FBFB-26D7-4425-B57C-270A97CB722A}" srcOrd="1" destOrd="0" presId="urn:microsoft.com/office/officeart/2008/layout/SquareAccentList"/>
    <dgm:cxn modelId="{E7CD6766-6B96-4632-8512-255BB7F5CF98}" type="presParOf" srcId="{0AE7B335-55DD-4057-9707-D75C80A36F16}" destId="{3E08C82F-C33F-49F1-A73D-A09173FBE888}" srcOrd="4" destOrd="0" presId="urn:microsoft.com/office/officeart/2008/layout/SquareAccentList"/>
    <dgm:cxn modelId="{417F58D6-A75B-490B-8490-465CF689333E}" type="presParOf" srcId="{3E08C82F-C33F-49F1-A73D-A09173FBE888}" destId="{95186FA4-26C2-471D-A32A-E4A76976DE04}" srcOrd="0" destOrd="0" presId="urn:microsoft.com/office/officeart/2008/layout/SquareAccentList"/>
    <dgm:cxn modelId="{04DBC252-BBF0-4B4B-826D-9E284A0AC146}" type="presParOf" srcId="{3E08C82F-C33F-49F1-A73D-A09173FBE888}" destId="{965EA215-5D89-41F2-BE3C-41F3A33C7C15}" srcOrd="1" destOrd="0" presId="urn:microsoft.com/office/officeart/2008/layout/SquareAccentList"/>
    <dgm:cxn modelId="{5B4E0ED7-71D5-4816-8FEF-58A4812CD500}" type="presParOf" srcId="{0AE7B335-55DD-4057-9707-D75C80A36F16}" destId="{0639DDD7-C407-4EE3-9E63-CF15CD6AB492}" srcOrd="5" destOrd="0" presId="urn:microsoft.com/office/officeart/2008/layout/SquareAccentList"/>
    <dgm:cxn modelId="{B427D5C1-6129-475A-BAFC-5820C7734704}" type="presParOf" srcId="{0639DDD7-C407-4EE3-9E63-CF15CD6AB492}" destId="{FBAD54FF-94AA-4F7E-912B-C76F3D6D70D1}" srcOrd="0" destOrd="0" presId="urn:microsoft.com/office/officeart/2008/layout/SquareAccentList"/>
    <dgm:cxn modelId="{68F21A20-1F5C-48F8-9A23-4A8294BBBC73}" type="presParOf" srcId="{0639DDD7-C407-4EE3-9E63-CF15CD6AB492}" destId="{F60D1D0C-46EB-4309-9021-DD9F541501E5}" srcOrd="1" destOrd="0" presId="urn:microsoft.com/office/officeart/2008/layout/SquareAccentList"/>
    <dgm:cxn modelId="{76F9D8E6-C652-4841-B88D-4E2DDDC747FD}" type="presParOf" srcId="{0AE7B335-55DD-4057-9707-D75C80A36F16}" destId="{A49F0895-EF80-48D7-A1CB-E5957A10F24B}" srcOrd="6" destOrd="0" presId="urn:microsoft.com/office/officeart/2008/layout/SquareAccentList"/>
    <dgm:cxn modelId="{977629DB-3E1E-410E-984A-DE1C045176DA}" type="presParOf" srcId="{A49F0895-EF80-48D7-A1CB-E5957A10F24B}" destId="{7066F80A-A207-4414-9CE3-2E70B0346641}" srcOrd="0" destOrd="0" presId="urn:microsoft.com/office/officeart/2008/layout/SquareAccentList"/>
    <dgm:cxn modelId="{6D766AF1-8C72-471E-8BB7-82D0DE542716}" type="presParOf" srcId="{A49F0895-EF80-48D7-A1CB-E5957A10F24B}" destId="{9821CF9A-FD5F-499C-8EA5-EBF07393795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97941" cy="461169"/>
          </a:xfrm>
          <a:prstGeom prst="rect">
            <a:avLst/>
          </a:prstGeom>
        </p:spPr>
        <p:txBody>
          <a:bodyPr vert="horz" lIns="93389" tIns="46695" rIns="93389" bIns="466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4"/>
            <a:ext cx="2997941" cy="461169"/>
          </a:xfrm>
          <a:prstGeom prst="rect">
            <a:avLst/>
          </a:prstGeom>
        </p:spPr>
        <p:txBody>
          <a:bodyPr vert="horz" lIns="93389" tIns="46695" rIns="93389" bIns="46695" rtlCol="0"/>
          <a:lstStyle>
            <a:lvl1pPr algn="r">
              <a:defRPr sz="1200"/>
            </a:lvl1pPr>
          </a:lstStyle>
          <a:p>
            <a:fld id="{02D98657-C906-42D1-A560-4598E35079C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93738"/>
            <a:ext cx="4611687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89" tIns="46695" rIns="93389" bIns="466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381106"/>
            <a:ext cx="5534660" cy="4150519"/>
          </a:xfrm>
          <a:prstGeom prst="rect">
            <a:avLst/>
          </a:prstGeom>
        </p:spPr>
        <p:txBody>
          <a:bodyPr vert="horz" lIns="93389" tIns="46695" rIns="93389" bIns="466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0607"/>
            <a:ext cx="2997941" cy="461169"/>
          </a:xfrm>
          <a:prstGeom prst="rect">
            <a:avLst/>
          </a:prstGeom>
        </p:spPr>
        <p:txBody>
          <a:bodyPr vert="horz" lIns="93389" tIns="46695" rIns="93389" bIns="466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7"/>
            <a:ext cx="2997941" cy="461169"/>
          </a:xfrm>
          <a:prstGeom prst="rect">
            <a:avLst/>
          </a:prstGeom>
        </p:spPr>
        <p:txBody>
          <a:bodyPr vert="horz" lIns="93389" tIns="46695" rIns="93389" bIns="46695" rtlCol="0" anchor="b"/>
          <a:lstStyle>
            <a:lvl1pPr algn="r">
              <a:defRPr sz="1200"/>
            </a:lvl1pPr>
          </a:lstStyle>
          <a:p>
            <a:fld id="{CA219409-AE91-4712-BBD9-44F52D837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9409-AE91-4712-BBD9-44F52D837C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9409-AE91-4712-BBD9-44F52D837C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8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9F7-62D2-41F2-8C8C-E5B92D9A18F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9F7-62D2-41F2-8C8C-E5B92D9A18F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8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9409-AE91-4712-BBD9-44F52D837C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2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9F7-62D2-41F2-8C8C-E5B92D9A18F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8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9409-AE91-4712-BBD9-44F52D837C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9F7-62D2-41F2-8C8C-E5B92D9A18F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8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9409-AE91-4712-BBD9-44F52D837C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6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4DD8-4270-47E4-A9FB-75DD8190DD1C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91F7-D8A7-4F0B-9140-15060A0229AF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5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1898-5EE7-404C-8921-BF2A075434E9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3B5A-C018-4980-B909-9F584C5C29AD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82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1376-0C18-4B66-AAF0-5883A4A1A2E6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AAF-3DFC-49F8-995D-8077D0B72C37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7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324-5C4C-4AAC-A66E-197DECBB7829}" type="datetime1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B76A-CAC6-48C4-A390-FD7344CF91A8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6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8B32-F06F-4E36-9395-E36074614640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1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29BF-8554-4AD2-82D0-1C02CB62DC88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0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6B8-6097-409F-A4B2-4B7CF4529F6B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2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87B0-79D1-4015-BB9A-DCD55AB6ADAA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E00A-E3F4-44E3-9233-8B1EF2A3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8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Budget Update</a:t>
            </a:r>
            <a:br>
              <a:rPr lang="en-US" sz="5400" b="1" dirty="0" smtClean="0"/>
            </a:br>
            <a:r>
              <a:rPr lang="en-US" sz="5400" b="1" dirty="0" smtClean="0"/>
              <a:t>Fiscal 2015 Closeout &amp;</a:t>
            </a:r>
            <a:br>
              <a:rPr lang="en-US" sz="5400" b="1" dirty="0" smtClean="0"/>
            </a:br>
            <a:r>
              <a:rPr lang="en-US" sz="5400" b="1" dirty="0" smtClean="0"/>
              <a:t>Fiscal 2016 Mid-Year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981200"/>
          </a:xfrm>
        </p:spPr>
        <p:txBody>
          <a:bodyPr/>
          <a:lstStyle/>
          <a:p>
            <a:r>
              <a:rPr lang="en-US" dirty="0" smtClean="0"/>
              <a:t>Department of Finance</a:t>
            </a:r>
          </a:p>
          <a:p>
            <a:r>
              <a:rPr lang="en-US" dirty="0" smtClean="0"/>
              <a:t>Presentation to City Council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15,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sp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108371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Revenue Surplus/Deficit</a:t>
            </a:r>
            <a:br>
              <a:rPr lang="en-US" b="1" dirty="0" smtClean="0"/>
            </a:br>
            <a:r>
              <a:rPr lang="en-US" sz="2700" b="1" dirty="0" smtClean="0"/>
              <a:t>by Key Categories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(in $ millions)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230010"/>
              </p:ext>
            </p:extLst>
          </p:nvPr>
        </p:nvGraphicFramePr>
        <p:xfrm>
          <a:off x="914400" y="1676400"/>
          <a:ext cx="7391400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96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Key Revenue Trends</a:t>
            </a:r>
            <a:br>
              <a:rPr lang="en-US" sz="4000" b="1" dirty="0" smtClean="0">
                <a:solidFill>
                  <a:prstClr val="black"/>
                </a:solidFill>
              </a:rPr>
            </a:br>
            <a:r>
              <a:rPr lang="en-US" sz="2400" b="1" i="1" dirty="0" smtClean="0">
                <a:solidFill>
                  <a:prstClr val="black"/>
                </a:solidFill>
              </a:rPr>
              <a:t>Explanation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sz="1900" dirty="0">
                <a:solidFill>
                  <a:prstClr val="black"/>
                </a:solidFill>
              </a:rPr>
              <a:t>Property Tax </a:t>
            </a:r>
            <a:r>
              <a:rPr lang="en-US" sz="1900" dirty="0">
                <a:solidFill>
                  <a:srgbClr val="FF0000"/>
                </a:solidFill>
              </a:rPr>
              <a:t>($</a:t>
            </a:r>
            <a:r>
              <a:rPr lang="en-US" sz="1900" dirty="0" smtClean="0">
                <a:solidFill>
                  <a:srgbClr val="FF0000"/>
                </a:solidFill>
              </a:rPr>
              <a:t>15.3M </a:t>
            </a:r>
            <a:r>
              <a:rPr lang="en-US" sz="1900" dirty="0">
                <a:solidFill>
                  <a:srgbClr val="FF0000"/>
                </a:solidFill>
              </a:rPr>
              <a:t>deficit)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Small variances from assumptions for new construction, appeals, collection rate and contingency.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1900" dirty="0">
              <a:solidFill>
                <a:prstClr val="black"/>
              </a:solidFill>
            </a:endParaRPr>
          </a:p>
          <a:p>
            <a:pPr lvl="0"/>
            <a:r>
              <a:rPr lang="en-US" sz="1900" dirty="0">
                <a:solidFill>
                  <a:prstClr val="black"/>
                </a:solidFill>
              </a:rPr>
              <a:t>Traffic Cameras </a:t>
            </a:r>
            <a:r>
              <a:rPr lang="en-US" sz="1900" dirty="0" smtClean="0">
                <a:solidFill>
                  <a:srgbClr val="FF0000"/>
                </a:solidFill>
              </a:rPr>
              <a:t>($4.5M </a:t>
            </a:r>
            <a:r>
              <a:rPr lang="en-US" sz="1900" dirty="0">
                <a:solidFill>
                  <a:srgbClr val="FF0000"/>
                </a:solidFill>
              </a:rPr>
              <a:t>deficit)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Very little </a:t>
            </a:r>
            <a:r>
              <a:rPr lang="en-US" sz="1900" dirty="0">
                <a:solidFill>
                  <a:prstClr val="black"/>
                </a:solidFill>
              </a:rPr>
              <a:t>revenue </a:t>
            </a:r>
            <a:r>
              <a:rPr lang="en-US" sz="1900" dirty="0" smtClean="0">
                <a:solidFill>
                  <a:prstClr val="black"/>
                </a:solidFill>
              </a:rPr>
              <a:t>expected </a:t>
            </a:r>
            <a:r>
              <a:rPr lang="en-US" sz="1900" dirty="0">
                <a:solidFill>
                  <a:prstClr val="black"/>
                </a:solidFill>
              </a:rPr>
              <a:t>in Fiscal 2016</a:t>
            </a:r>
            <a:r>
              <a:rPr lang="en-US" sz="19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New program phase-in to begin in FY17.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1900" dirty="0">
              <a:solidFill>
                <a:prstClr val="black"/>
              </a:solidFill>
            </a:endParaRPr>
          </a:p>
          <a:p>
            <a:pPr lvl="0"/>
            <a:r>
              <a:rPr lang="en-US" sz="1900" dirty="0">
                <a:solidFill>
                  <a:prstClr val="black"/>
                </a:solidFill>
              </a:rPr>
              <a:t>Income Tax </a:t>
            </a:r>
            <a:r>
              <a:rPr lang="en-US" sz="1900" dirty="0" smtClean="0">
                <a:solidFill>
                  <a:prstClr val="black"/>
                </a:solidFill>
              </a:rPr>
              <a:t>($25.1M </a:t>
            </a:r>
            <a:r>
              <a:rPr lang="en-US" sz="1900" dirty="0">
                <a:solidFill>
                  <a:prstClr val="black"/>
                </a:solidFill>
              </a:rPr>
              <a:t>surplus)</a:t>
            </a:r>
          </a:p>
          <a:p>
            <a:pPr lvl="1"/>
            <a:r>
              <a:rPr lang="en-US" sz="1900" dirty="0">
                <a:solidFill>
                  <a:prstClr val="black"/>
                </a:solidFill>
              </a:rPr>
              <a:t>Modest growth from Fiscal 2015 actual level</a:t>
            </a:r>
            <a:r>
              <a:rPr lang="en-US" sz="19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One-time $7M from final reconciliation of Tax Year 2014 returns.</a:t>
            </a:r>
          </a:p>
          <a:p>
            <a:pPr lvl="1"/>
            <a:endParaRPr lang="en-US" sz="19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Expenditure Surplus/Deficit</a:t>
            </a:r>
            <a:br>
              <a:rPr lang="en-US" b="1" dirty="0" smtClean="0"/>
            </a:br>
            <a:r>
              <a:rPr lang="en-US" sz="2700" b="1" dirty="0" smtClean="0"/>
              <a:t>by Key Agencies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(in $ millions)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Csp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38" y="76200"/>
            <a:ext cx="627415" cy="83820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89438"/>
              </p:ext>
            </p:extLst>
          </p:nvPr>
        </p:nvGraphicFramePr>
        <p:xfrm>
          <a:off x="1066800" y="1628122"/>
          <a:ext cx="6970550" cy="471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98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Key Expenditure Issues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2400" b="1" i="1" dirty="0">
                <a:solidFill>
                  <a:prstClr val="black"/>
                </a:solidFill>
              </a:rPr>
              <a:t>Explanation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>
                <a:solidFill>
                  <a:prstClr val="black"/>
                </a:solidFill>
              </a:rPr>
              <a:t>Police </a:t>
            </a:r>
            <a:r>
              <a:rPr lang="en-US" sz="2000" i="1" dirty="0" smtClean="0">
                <a:solidFill>
                  <a:srgbClr val="FF0000"/>
                </a:solidFill>
              </a:rPr>
              <a:t>($12M </a:t>
            </a:r>
            <a:r>
              <a:rPr lang="en-US" sz="2000" i="1" dirty="0">
                <a:solidFill>
                  <a:srgbClr val="FF0000"/>
                </a:solidFill>
              </a:rPr>
              <a:t>deficit, after </a:t>
            </a:r>
            <a:r>
              <a:rPr lang="en-US" sz="2000" i="1" dirty="0" err="1">
                <a:solidFill>
                  <a:srgbClr val="FF0000"/>
                </a:solidFill>
              </a:rPr>
              <a:t>supplementals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Vacancy savings of $18M (307 vacant positions) is offset by $29M deficit from overtime and $3M deficit from severance.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Non-personnel spending is projected at a $2M surplus.</a:t>
            </a:r>
          </a:p>
          <a:p>
            <a:pPr lvl="1"/>
            <a:r>
              <a:rPr lang="en-US" sz="2200" dirty="0" err="1" smtClean="0">
                <a:solidFill>
                  <a:prstClr val="black"/>
                </a:solidFill>
              </a:rPr>
              <a:t>Supplementals</a:t>
            </a:r>
            <a:r>
              <a:rPr lang="en-US" sz="2200" dirty="0" smtClean="0">
                <a:solidFill>
                  <a:prstClr val="black"/>
                </a:solidFill>
              </a:rPr>
              <a:t> total $14M.</a:t>
            </a:r>
            <a:endParaRPr lang="en-US" sz="2200" dirty="0">
              <a:solidFill>
                <a:prstClr val="black"/>
              </a:solidFill>
            </a:endParaRPr>
          </a:p>
          <a:p>
            <a:pPr lvl="0"/>
            <a:r>
              <a:rPr lang="en-US" sz="2500" dirty="0">
                <a:solidFill>
                  <a:prstClr val="black"/>
                </a:solidFill>
              </a:rPr>
              <a:t>Fire </a:t>
            </a:r>
            <a:r>
              <a:rPr lang="en-US" sz="2000" i="1" dirty="0" smtClean="0">
                <a:solidFill>
                  <a:srgbClr val="FF0000"/>
                </a:solidFill>
              </a:rPr>
              <a:t>($3M </a:t>
            </a:r>
            <a:r>
              <a:rPr lang="en-US" sz="2000" i="1" dirty="0">
                <a:solidFill>
                  <a:srgbClr val="FF0000"/>
                </a:solidFill>
              </a:rPr>
              <a:t>deficit)</a:t>
            </a:r>
            <a:endParaRPr lang="en-US" sz="2500" dirty="0">
              <a:solidFill>
                <a:prstClr val="black"/>
              </a:solidFill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High overtime and severance in Suppression </a:t>
            </a:r>
            <a:r>
              <a:rPr lang="en-US" sz="2200" dirty="0" smtClean="0">
                <a:solidFill>
                  <a:prstClr val="black"/>
                </a:solidFill>
              </a:rPr>
              <a:t>due to final </a:t>
            </a:r>
            <a:r>
              <a:rPr lang="en-US" sz="2200" dirty="0">
                <a:solidFill>
                  <a:prstClr val="black"/>
                </a:solidFill>
              </a:rPr>
              <a:t>wave of </a:t>
            </a:r>
            <a:r>
              <a:rPr lang="en-US" sz="2200" dirty="0" smtClean="0">
                <a:solidFill>
                  <a:prstClr val="black"/>
                </a:solidFill>
              </a:rPr>
              <a:t>retirements exercising </a:t>
            </a:r>
            <a:r>
              <a:rPr lang="en-US" sz="2200" dirty="0">
                <a:solidFill>
                  <a:prstClr val="black"/>
                </a:solidFill>
              </a:rPr>
              <a:t>their 6-month leave option.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High vehicle maintenance and repair costs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US" sz="2500" dirty="0" smtClean="0">
                <a:solidFill>
                  <a:prstClr val="black"/>
                </a:solidFill>
              </a:rPr>
              <a:t>Transportation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($20M </a:t>
            </a:r>
            <a:r>
              <a:rPr lang="en-US" sz="2000" i="1" dirty="0">
                <a:solidFill>
                  <a:srgbClr val="FF0000"/>
                </a:solidFill>
              </a:rPr>
              <a:t>deficit</a:t>
            </a:r>
            <a:r>
              <a:rPr lang="en-US" sz="2000" i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200" dirty="0" smtClean="0"/>
              <a:t>Historic January snowfall.</a:t>
            </a:r>
            <a:endParaRPr lang="en-US" sz="2200" dirty="0"/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Fiscal Risks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Csp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21" y="76200"/>
            <a:ext cx="694880" cy="928330"/>
          </a:xfrm>
          <a:prstGeom prst="rect">
            <a:avLst/>
          </a:prstGeom>
        </p:spPr>
      </p:pic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694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913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Fiscal 2015</a:t>
            </a:r>
            <a:br>
              <a:rPr lang="en-US" sz="5400" b="1" dirty="0" smtClean="0"/>
            </a:br>
            <a:r>
              <a:rPr lang="en-US" sz="5400" b="1" dirty="0" smtClean="0"/>
              <a:t>Closeout</a:t>
            </a:r>
            <a:endParaRPr lang="en-US" sz="5400" b="1" dirty="0"/>
          </a:p>
        </p:txBody>
      </p:sp>
      <p:pic>
        <p:nvPicPr>
          <p:cNvPr id="4" name="Picture 3" descr="Csp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1083717" cy="13716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Fiscal 2015 Closeout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79116B4-B9F0-4024-8C4E-4C0EFF3913BF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5562600"/>
            <a:ext cx="7319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</a:p>
          <a:p>
            <a:r>
              <a:rPr lang="en-US" sz="1600" i="1" dirty="0" smtClean="0"/>
              <a:t>- </a:t>
            </a:r>
            <a:r>
              <a:rPr lang="en-US" sz="1400" i="1" dirty="0" smtClean="0"/>
              <a:t>Revenue actual includes transfer of $20M back to Rainy Day Fund to replenish for cost of civil unrest.</a:t>
            </a:r>
            <a:endParaRPr lang="en-US" sz="1400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010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5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200" y="1417638"/>
          <a:ext cx="891540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1143000"/>
                <a:gridCol w="3962400"/>
              </a:tblGrid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Fiscal 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Police</a:t>
                      </a:r>
                      <a:r>
                        <a:rPr lang="en-US" sz="1600" dirty="0" smtClean="0"/>
                        <a:t> – New FOP Contract and Overtime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$16,000,000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Transfer</a:t>
                      </a:r>
                      <a:r>
                        <a:rPr lang="en-US" sz="1600" baseline="0" dirty="0" smtClean="0"/>
                        <a:t> Tax, Recordation Tax, Miscellaneous Revenue, Solid Waste Surcharge, and Off-Street Parking</a:t>
                      </a:r>
                      <a:endParaRPr lang="en-US" sz="1600" dirty="0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Miscellaneous General </a:t>
                      </a:r>
                      <a:r>
                        <a:rPr lang="en-US" sz="1600" dirty="0" smtClean="0"/>
                        <a:t>– Civil Disturbances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Budget</a:t>
                      </a:r>
                      <a:r>
                        <a:rPr lang="en-US" sz="1600" baseline="0" dirty="0" smtClean="0"/>
                        <a:t> Stabilization Reserve</a:t>
                      </a:r>
                      <a:endParaRPr lang="en-US" sz="1600" dirty="0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DOT</a:t>
                      </a:r>
                      <a:r>
                        <a:rPr lang="en-US" sz="1600" dirty="0" smtClean="0"/>
                        <a:t> – Heavy Snow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$6,500,000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Income</a:t>
                      </a:r>
                      <a:r>
                        <a:rPr lang="en-US" sz="1600" baseline="0" dirty="0" smtClean="0"/>
                        <a:t> Tax</a:t>
                      </a:r>
                      <a:endParaRPr lang="en-US" sz="1600" dirty="0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$42,500,000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Supplementals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820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Assigned Fund Balance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Beginning Assigned Fund Balance</a:t>
            </a:r>
            <a:r>
              <a:rPr lang="en-US" sz="2400" b="1" dirty="0"/>
              <a:t>	</a:t>
            </a:r>
            <a:r>
              <a:rPr lang="en-US" sz="2400" b="1" dirty="0" smtClean="0"/>
              <a:t> 		 $ 46M</a:t>
            </a:r>
          </a:p>
          <a:p>
            <a:pPr marL="114300" indent="0">
              <a:buNone/>
            </a:pPr>
            <a:r>
              <a:rPr lang="en-US" sz="2400" dirty="0" smtClean="0"/>
              <a:t>Fiscal Year Actions:</a:t>
            </a:r>
            <a:r>
              <a:rPr lang="en-US" sz="2400" dirty="0"/>
              <a:t>	</a:t>
            </a: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Used in Fiscal 2015 Budget</a:t>
            </a:r>
            <a:r>
              <a:rPr lang="en-US" sz="2400" dirty="0"/>
              <a:t>	 </a:t>
            </a:r>
            <a:r>
              <a:rPr lang="en-US" sz="2400" dirty="0" smtClean="0"/>
              <a:t>			  $(7)M</a:t>
            </a:r>
            <a:endParaRPr lang="en-US" sz="2400" dirty="0"/>
          </a:p>
          <a:p>
            <a:pPr marL="114300" indent="0">
              <a:buNone/>
            </a:pPr>
            <a:r>
              <a:rPr lang="en-US" sz="2400" u="sng" dirty="0" smtClean="0"/>
              <a:t>Operating Budget Surplus</a:t>
            </a:r>
            <a:r>
              <a:rPr lang="en-US" sz="2400" dirty="0" smtClean="0"/>
              <a:t>			</a:t>
            </a:r>
            <a:r>
              <a:rPr lang="en-US" sz="2400" dirty="0"/>
              <a:t>	 </a:t>
            </a:r>
            <a:r>
              <a:rPr lang="en-US" sz="2400" dirty="0" smtClean="0"/>
              <a:t> </a:t>
            </a:r>
            <a:r>
              <a:rPr lang="en-US" sz="2400" u="sng" dirty="0" smtClean="0"/>
              <a:t>$13M</a:t>
            </a:r>
            <a:endParaRPr lang="en-US" sz="2400" u="sng" dirty="0"/>
          </a:p>
          <a:p>
            <a:pPr marL="114300" indent="0">
              <a:buNone/>
            </a:pPr>
            <a:r>
              <a:rPr lang="en-US" sz="2400" b="1" dirty="0" smtClean="0"/>
              <a:t>Net Change</a:t>
            </a:r>
            <a:r>
              <a:rPr lang="en-US" sz="2400" b="1" dirty="0"/>
              <a:t>			</a:t>
            </a:r>
            <a:r>
              <a:rPr lang="en-US" sz="2400" b="1" dirty="0" smtClean="0"/>
              <a:t>			    $7M</a:t>
            </a:r>
          </a:p>
          <a:p>
            <a:pPr marL="11430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Projected Assigned Fund Balance			   $53M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Notes: Used in Fiscal 2015 budget includes $5M for speed cameras and $2M for BHIP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       </a:t>
            </a:r>
            <a:r>
              <a:rPr lang="en-US" sz="4000" b="1" dirty="0" smtClean="0"/>
              <a:t>Breakout of “Assigned” Fund Balance:</a:t>
            </a:r>
            <a:endParaRPr lang="en-US" sz="4000" b="1" dirty="0"/>
          </a:p>
        </p:txBody>
      </p:sp>
      <p:pic>
        <p:nvPicPr>
          <p:cNvPr id="4" name="Picture 3" descr="Csp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130"/>
            <a:ext cx="570377" cy="762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E00A-E3F4-44E3-9233-8B1EF2A340D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241374" y="1627641"/>
            <a:ext cx="9385373" cy="4525963"/>
          </a:xfrm>
        </p:spPr>
        <p:txBody>
          <a:bodyPr>
            <a:noAutofit/>
          </a:bodyPr>
          <a:lstStyle/>
          <a:p>
            <a:pPr marL="685800" lvl="2" indent="0">
              <a:buNone/>
            </a:pP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Item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	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Amount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Notes:</a:t>
            </a: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F&amp;P Litigation		  $30M	   </a:t>
            </a: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CUB/AFSCME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Bonus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$  4M	     </a:t>
            </a:r>
            <a:r>
              <a:rPr lang="en-US" sz="1800" i="1" dirty="0" smtClean="0">
                <a:solidFill>
                  <a:schemeClr val="accent4">
                    <a:lumMod val="50000"/>
                  </a:schemeClr>
                </a:solidFill>
              </a:rPr>
              <a:t>appropriated in FY16 budget</a:t>
            </a:r>
            <a:endParaRPr lang="en-US" sz="1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Speed Cameras	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$  5M	     </a:t>
            </a:r>
            <a:r>
              <a:rPr lang="en-US" sz="1800" i="1" dirty="0" smtClean="0">
                <a:solidFill>
                  <a:schemeClr val="accent4">
                    <a:lumMod val="50000"/>
                  </a:schemeClr>
                </a:solidFill>
              </a:rPr>
              <a:t>appropriated in FY16 budget</a:t>
            </a:r>
            <a:endParaRPr lang="en-US" sz="1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Freddie Gray settlement  $  6M      </a:t>
            </a:r>
            <a:r>
              <a:rPr lang="en-US" sz="1800" i="1" dirty="0" smtClean="0">
                <a:solidFill>
                  <a:srgbClr val="8064A2">
                    <a:lumMod val="50000"/>
                  </a:srgbClr>
                </a:solidFill>
              </a:rPr>
              <a:t>supplemental pending before Council ($6.4M)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DOJ Review		  $  2M      </a:t>
            </a:r>
            <a:r>
              <a:rPr lang="en-US" sz="1800" i="1" dirty="0" smtClean="0">
                <a:solidFill>
                  <a:srgbClr val="8064A2">
                    <a:lumMod val="50000"/>
                  </a:srgbClr>
                </a:solidFill>
              </a:rPr>
              <a:t>supplemental </a:t>
            </a:r>
            <a:r>
              <a:rPr lang="en-US" sz="1800" i="1" dirty="0">
                <a:solidFill>
                  <a:srgbClr val="8064A2">
                    <a:lumMod val="50000"/>
                  </a:srgbClr>
                </a:solidFill>
              </a:rPr>
              <a:t>pending before </a:t>
            </a:r>
            <a:r>
              <a:rPr lang="en-US" sz="1800" i="1" dirty="0" smtClean="0">
                <a:solidFill>
                  <a:srgbClr val="8064A2">
                    <a:lumMod val="50000"/>
                  </a:srgbClr>
                </a:solidFill>
              </a:rPr>
              <a:t>Council ($1.2M)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Officer Trial Preparation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</a:rPr>
              <a:t>$  6M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     </a:t>
            </a:r>
            <a:r>
              <a:rPr lang="en-US" sz="1800" i="1" dirty="0" smtClean="0">
                <a:solidFill>
                  <a:schemeClr val="accent4">
                    <a:lumMod val="50000"/>
                  </a:schemeClr>
                </a:solidFill>
              </a:rPr>
              <a:t>equipment and overtime</a:t>
            </a:r>
            <a:endParaRPr lang="en-US" sz="1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Total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		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         	  $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53M</a:t>
            </a:r>
          </a:p>
          <a:p>
            <a:pPr marL="85725" indent="0">
              <a:buNone/>
            </a:pP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Fiscal 2016</a:t>
            </a:r>
            <a:br>
              <a:rPr lang="en-US" sz="5400" b="1" dirty="0" smtClean="0"/>
            </a:br>
            <a:r>
              <a:rPr lang="en-US" sz="5400" b="1" dirty="0" smtClean="0"/>
              <a:t>Mid-Year Projection</a:t>
            </a:r>
            <a:endParaRPr lang="en-US" sz="5400" b="1" dirty="0"/>
          </a:p>
        </p:txBody>
      </p:sp>
      <p:pic>
        <p:nvPicPr>
          <p:cNvPr id="4" name="Picture 3" descr="Csp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1083717" cy="13716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Fiscal 2016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2800" b="1" i="1" dirty="0" smtClean="0">
                <a:solidFill>
                  <a:prstClr val="black"/>
                </a:solidFill>
              </a:rPr>
              <a:t>Mid-Year Projection</a:t>
            </a:r>
            <a:r>
              <a:rPr lang="en-US" sz="2800" b="1" i="1" dirty="0">
                <a:solidFill>
                  <a:prstClr val="black"/>
                </a:solidFill>
              </a:rPr>
              <a:t/>
            </a:r>
            <a:br>
              <a:rPr lang="en-US" sz="2800" b="1" i="1" dirty="0">
                <a:solidFill>
                  <a:prstClr val="black"/>
                </a:solidFill>
              </a:rPr>
            </a:br>
            <a:r>
              <a:rPr lang="en-US" sz="1600" b="1" i="1" dirty="0">
                <a:solidFill>
                  <a:prstClr val="black"/>
                </a:solidFill>
              </a:rPr>
              <a:t>(figures in $ millions)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267200"/>
            <a:ext cx="808546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/>
              <a:t>Recurring revenues are projected at $1,726.9M or $</a:t>
            </a:r>
            <a:r>
              <a:rPr lang="en-US" sz="1600" i="1" dirty="0"/>
              <a:t>6</a:t>
            </a:r>
            <a:r>
              <a:rPr lang="en-US" sz="1600" i="1" dirty="0" smtClean="0"/>
              <a:t>M above the Adopted Budget.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/>
              <a:t>One-time revenues total $29.5M, including:</a:t>
            </a:r>
          </a:p>
          <a:p>
            <a:pPr marL="742950" lvl="1" indent="-285750">
              <a:buFontTx/>
              <a:buChar char="-"/>
            </a:pPr>
            <a:r>
              <a:rPr lang="en-US" sz="1400" i="1" dirty="0" smtClean="0"/>
              <a:t>CSX ($5.9M)</a:t>
            </a:r>
          </a:p>
          <a:p>
            <a:pPr marL="742950" lvl="1" indent="-285750">
              <a:buFontTx/>
              <a:buChar char="-"/>
            </a:pPr>
            <a:r>
              <a:rPr lang="en-US" sz="1400" i="1" dirty="0" smtClean="0"/>
              <a:t>Assigned Fund Balance ($13.6M)</a:t>
            </a:r>
          </a:p>
          <a:p>
            <a:pPr marL="742950" lvl="1" indent="-285750">
              <a:buFontTx/>
              <a:buChar char="-"/>
            </a:pPr>
            <a:r>
              <a:rPr lang="en-US" sz="1400" i="1" dirty="0" smtClean="0"/>
              <a:t>Income Tax Reconciliation ($7M)</a:t>
            </a:r>
          </a:p>
          <a:p>
            <a:pPr marL="742950" lvl="1" indent="-285750">
              <a:buFontTx/>
              <a:buChar char="-"/>
            </a:pPr>
            <a:r>
              <a:rPr lang="en-US" sz="1400" i="1" dirty="0" smtClean="0"/>
              <a:t>Billboard Tax Back Payment ($3M)</a:t>
            </a:r>
            <a:endParaRPr lang="en-US" sz="14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4858" y="1833324"/>
            <a:ext cx="7094283" cy="223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Projection assumes supplemental funding from one-time sources: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600" dirty="0">
                <a:solidFill>
                  <a:prstClr val="black"/>
                </a:solidFill>
              </a:rPr>
              <a:t>CSX </a:t>
            </a:r>
            <a:r>
              <a:rPr lang="en-US" sz="2600" dirty="0" smtClean="0">
                <a:solidFill>
                  <a:prstClr val="black"/>
                </a:solidFill>
              </a:rPr>
              <a:t>($3.5M</a:t>
            </a:r>
            <a:r>
              <a:rPr lang="en-US" sz="2600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CSX </a:t>
            </a:r>
            <a:r>
              <a:rPr lang="en-US" sz="2200" dirty="0">
                <a:solidFill>
                  <a:prstClr val="black"/>
                </a:solidFill>
              </a:rPr>
              <a:t>resident </a:t>
            </a:r>
            <a:r>
              <a:rPr lang="en-US" sz="2200" dirty="0" smtClean="0">
                <a:solidFill>
                  <a:prstClr val="black"/>
                </a:solidFill>
              </a:rPr>
              <a:t>settlement, Office </a:t>
            </a:r>
            <a:r>
              <a:rPr lang="en-US" sz="2200" dirty="0">
                <a:solidFill>
                  <a:prstClr val="black"/>
                </a:solidFill>
              </a:rPr>
              <a:t>of Civil </a:t>
            </a:r>
            <a:r>
              <a:rPr lang="en-US" sz="2200" dirty="0" smtClean="0">
                <a:solidFill>
                  <a:prstClr val="black"/>
                </a:solidFill>
              </a:rPr>
              <a:t>Rights, Crime Lab, and Human Services items</a:t>
            </a:r>
          </a:p>
          <a:p>
            <a:pPr marL="914400" lvl="2" indent="0">
              <a:buNone/>
            </a:pP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Assigned Fund Balance – Freddie Gray ($6.4M)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F</a:t>
            </a:r>
            <a:r>
              <a:rPr lang="en-US" sz="2200" dirty="0" smtClean="0">
                <a:solidFill>
                  <a:prstClr val="black"/>
                </a:solidFill>
              </a:rPr>
              <a:t>amily settlement</a:t>
            </a: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Assigned </a:t>
            </a:r>
            <a:r>
              <a:rPr lang="en-US" sz="2600" dirty="0">
                <a:solidFill>
                  <a:prstClr val="black"/>
                </a:solidFill>
              </a:rPr>
              <a:t>Fund Balance – </a:t>
            </a:r>
            <a:r>
              <a:rPr lang="en-US" sz="2600" dirty="0" smtClean="0">
                <a:solidFill>
                  <a:prstClr val="black"/>
                </a:solidFill>
              </a:rPr>
              <a:t>Legal Fees ($1.2M</a:t>
            </a:r>
            <a:r>
              <a:rPr lang="en-US" sz="2600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Support for the Department of Justice review</a:t>
            </a:r>
            <a:endParaRPr lang="en-US" sz="22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Assigned Fund Balance – Trial Prep ($</a:t>
            </a:r>
            <a:r>
              <a:rPr lang="en-US" sz="2600" dirty="0" smtClean="0">
                <a:solidFill>
                  <a:prstClr val="black"/>
                </a:solidFill>
              </a:rPr>
              <a:t>6.0M</a:t>
            </a:r>
            <a:r>
              <a:rPr lang="en-US" sz="2600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Equipment purchases in </a:t>
            </a:r>
            <a:r>
              <a:rPr lang="en-US" sz="2200" dirty="0" smtClean="0">
                <a:solidFill>
                  <a:prstClr val="black"/>
                </a:solidFill>
              </a:rPr>
              <a:t>Police and </a:t>
            </a:r>
            <a:r>
              <a:rPr lang="en-US" sz="2200" dirty="0">
                <a:solidFill>
                  <a:prstClr val="black"/>
                </a:solidFill>
              </a:rPr>
              <a:t>Sheriff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Overtime for court security, Police heightened presence</a:t>
            </a:r>
            <a:r>
              <a:rPr lang="en-US" sz="2200" dirty="0" smtClean="0">
                <a:solidFill>
                  <a:prstClr val="black"/>
                </a:solidFill>
              </a:rPr>
              <a:t>, and </a:t>
            </a:r>
            <a:r>
              <a:rPr lang="en-US" sz="2200" dirty="0">
                <a:solidFill>
                  <a:prstClr val="black"/>
                </a:solidFill>
              </a:rPr>
              <a:t>trial legal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21155</TotalTime>
  <Words>519</Words>
  <Application>Microsoft Office PowerPoint</Application>
  <PresentationFormat>On-screen Show (4:3)</PresentationFormat>
  <Paragraphs>132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Budget Update Fiscal 2015 Closeout &amp; Fiscal 2016 Mid-Year</vt:lpstr>
      <vt:lpstr>Fiscal 2015 Closeout</vt:lpstr>
      <vt:lpstr>Fiscal 2015 Closeout</vt:lpstr>
      <vt:lpstr>Supplementals</vt:lpstr>
      <vt:lpstr>Assigned Fund Balance</vt:lpstr>
      <vt:lpstr>       Breakout of “Assigned” Fund Balance:</vt:lpstr>
      <vt:lpstr>Fiscal 2016 Mid-Year Projection</vt:lpstr>
      <vt:lpstr>Fiscal 2016 Mid-Year Projection (figures in $ millions)</vt:lpstr>
      <vt:lpstr>Projection assumes supplemental funding from one-time sources:</vt:lpstr>
      <vt:lpstr>Revenue Surplus/Deficit by Key Categories (in $ millions)</vt:lpstr>
      <vt:lpstr>Key Revenue Trends Explanation</vt:lpstr>
      <vt:lpstr>Expenditure Surplus/Deficit by Key Agencies (in $ millions)</vt:lpstr>
      <vt:lpstr>Key Expenditure Issues Explanation</vt:lpstr>
      <vt:lpstr>Fiscal Risks</vt:lpstr>
    </vt:vector>
  </TitlesOfParts>
  <Company>City of Baltimore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2012 Midyear Budget Projections</dc:title>
  <dc:creator>Kleine, Andrew</dc:creator>
  <cp:lastModifiedBy>King, Kelly C.</cp:lastModifiedBy>
  <cp:revision>189</cp:revision>
  <cp:lastPrinted>2016-03-14T13:19:34Z</cp:lastPrinted>
  <dcterms:created xsi:type="dcterms:W3CDTF">2012-03-05T22:36:39Z</dcterms:created>
  <dcterms:modified xsi:type="dcterms:W3CDTF">2016-03-15T18:35:48Z</dcterms:modified>
</cp:coreProperties>
</file>